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996788721190571E-2"/>
          <c:y val="0.27520594564698492"/>
          <c:w val="0.61908992758883863"/>
          <c:h val="0.92250111158480785"/>
        </c:manualLayout>
      </c:layout>
      <c:doughnutChart>
        <c:varyColors val="1"/>
        <c:ser>
          <c:idx val="0"/>
          <c:order val="0"/>
          <c:cat>
            <c:strRef>
              <c:f>Лист1!$L$1:$L$5</c:f>
              <c:strCache>
                <c:ptCount val="5"/>
                <c:pt idx="0">
                  <c:v>азот</c:v>
                </c:pt>
                <c:pt idx="1">
                  <c:v>кислород</c:v>
                </c:pt>
                <c:pt idx="2">
                  <c:v>аргон</c:v>
                </c:pt>
                <c:pt idx="3">
                  <c:v>углекислый газ</c:v>
                </c:pt>
                <c:pt idx="4">
                  <c:v>прочее</c:v>
                </c:pt>
              </c:strCache>
            </c:strRef>
          </c:cat>
          <c:val>
            <c:numRef>
              <c:f>Лист1!$M$1:$M$5</c:f>
              <c:numCache>
                <c:formatCode>General</c:formatCode>
                <c:ptCount val="5"/>
                <c:pt idx="0">
                  <c:v>78.08</c:v>
                </c:pt>
                <c:pt idx="1">
                  <c:v>20.945</c:v>
                </c:pt>
                <c:pt idx="2">
                  <c:v>0.93</c:v>
                </c:pt>
                <c:pt idx="3">
                  <c:v>3.9E-2</c:v>
                </c:pt>
                <c:pt idx="4">
                  <c:v>6.0000000000000001E-3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09253835488347"/>
          <c:y val="3.6077209098862639E-2"/>
          <c:w val="0.3162969563577695"/>
          <c:h val="0.8954378098571012"/>
        </c:manualLayout>
      </c:layout>
      <c:overlay val="0"/>
      <c:txPr>
        <a:bodyPr/>
        <a:lstStyle/>
        <a:p>
          <a:pPr rtl="0">
            <a:defRPr sz="160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A6D401-0A3D-4579-8B5B-7E11F5068AA3}" type="datetimeFigureOut">
              <a:rPr lang="ru-RU" smtClean="0"/>
              <a:t>09.09.2018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175351" cy="5976664"/>
          </a:xfrm>
        </p:spPr>
        <p:txBody>
          <a:bodyPr>
            <a:noAutofit/>
          </a:bodyPr>
          <a:lstStyle/>
          <a:p>
            <a:pPr marL="0" indent="0" algn="ctr"/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ФЕДЕРАЛЬНОЕ АГЕНТСТВО СВЯЗИ</a:t>
            </a: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ФЕДЕРАЛЬНОЕ ГОСУДАРСТВЕННОЕ БЮДЖЕТНОЕ ОБРАЗОВАТЕЛЬНОЕ УЧРЕЖДЕНИЕ</a:t>
            </a: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ВЫСШЕГО ОБРАЗОВАНИЯ</a:t>
            </a: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«САНКТ-ПЕТЕРБУРГСКИЙ ГОСУДАРСТВЕННЫЙ УНИВЕРСИТЕТ ТЕЛЕКОММУНИКАЦИЙ</a:t>
            </a: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ИМ. ПРОФ. М.А. БОНЧ-БРУЕВИЧА»</a:t>
            </a: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1600" dirty="0" err="1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СПбГУТ</a:t>
            </a: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b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Кафедра экологии и безопасности жизнедеятельности </a:t>
            </a:r>
            <a:b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b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КОМПЛЕКТ ПРЕЗЕНТАЦИЙ ПО ДИСЦИПЛИНЕ</a:t>
            </a:r>
            <a:b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«ГЕОЭКОЛОГИЯ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b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Направление подготовки 05.03.06 Экология и природопользование</a:t>
            </a:r>
            <a:b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Разработчик: профессор, </a:t>
            </a:r>
            <a:r>
              <a:rPr lang="ru-RU" sz="1600" b="0" dirty="0" err="1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д.г.н</a:t>
            </a: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1600" b="0" dirty="0" err="1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Стурман</a:t>
            </a: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В.И.</a:t>
            </a:r>
            <a:b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Санкт-Петербург</a:t>
            </a: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2018</a:t>
            </a: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33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04664"/>
            <a:ext cx="4032448" cy="6048672"/>
          </a:xfrm>
        </p:spPr>
        <p:txBody>
          <a:bodyPr>
            <a:noAutofit/>
          </a:bodyPr>
          <a:lstStyle/>
          <a:p>
            <a:pPr marL="0" indent="0" algn="just"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Базовые принципы методологии естественнонаучного исследования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0" indent="0" algn="just"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</a:rPr>
              <a:t>На </a:t>
            </a:r>
            <a:r>
              <a:rPr lang="ru-RU" sz="1600" dirty="0">
                <a:solidFill>
                  <a:schemeClr val="tx1"/>
                </a:solidFill>
              </a:rPr>
              <a:t>исследования в области геоэкологии полностью распространяются общепринятые основы методологии естественнонаучного исследования, и в частности эксперимент как основа познания. Условия проведения эксперимента должны быть единообразными вне зависимости от внешних условий (пусть вокруг тундра, степь, пустыня, наблюдения должны выполняться по одинаковым правилам, стандартными приборами, а записи результатов должны вестись единообразно…). Эксперимент должен быть направлен на достижение четко сформулированной цели. Результат эксперимента должен зависеть только от изучаемых внешних факторов и ни в коем случае не от условий самого эксперимента. Условия и результаты эксперимента должны быть воспроизводимыми.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65" y="1515326"/>
            <a:ext cx="4246470" cy="2849778"/>
          </a:xfrm>
        </p:spPr>
      </p:pic>
    </p:spTree>
    <p:extLst>
      <p:ext uri="{BB962C8B-B14F-4D97-AF65-F5344CB8AC3E}">
        <p14:creationId xmlns:p14="http://schemas.microsoft.com/office/powerpoint/2010/main" val="595866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76672"/>
            <a:ext cx="4536504" cy="576064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</a:rPr>
              <a:t>Особенности реализации методологии естественнонаучного исследования в области геоэкологии</a:t>
            </a:r>
            <a:r>
              <a:rPr lang="ru-RU" sz="1200" b="1" i="1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связаны со спецификой объектов изучения. Во-первых, это обычно очень большие по размерам природные объекты, для которых возможны практически исключительно </a:t>
            </a:r>
            <a:r>
              <a:rPr lang="ru-RU" sz="1200" i="1" dirty="0">
                <a:solidFill>
                  <a:schemeClr val="tx1"/>
                </a:solidFill>
              </a:rPr>
              <a:t>пассивные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i="1" dirty="0">
                <a:solidFill>
                  <a:schemeClr val="tx1"/>
                </a:solidFill>
              </a:rPr>
              <a:t>эксперименты</a:t>
            </a:r>
            <a:r>
              <a:rPr lang="ru-RU" sz="1200" dirty="0">
                <a:solidFill>
                  <a:schemeClr val="tx1"/>
                </a:solidFill>
              </a:rPr>
              <a:t>, связанные с наблюдениями за естественными процессами и явлениями. Этим науки о Земле отличаются от физики, химии, отчасти биологии, где преобладают </a:t>
            </a:r>
            <a:r>
              <a:rPr lang="ru-RU" sz="1200" i="1" dirty="0">
                <a:solidFill>
                  <a:schemeClr val="tx1"/>
                </a:solidFill>
              </a:rPr>
              <a:t>активные эксперименты</a:t>
            </a:r>
            <a:r>
              <a:rPr lang="ru-RU" sz="1200" dirty="0">
                <a:solidFill>
                  <a:schemeClr val="tx1"/>
                </a:solidFill>
              </a:rPr>
              <a:t>, связанные с созданием искусственных физико-химических условий, в которых можно получать отсутствующие в природных условиях физические явления и вещества, изменять биологическую природу организмов. </a:t>
            </a:r>
            <a:endParaRPr lang="ru-RU" sz="1200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Вторая особенность исследований в области геоэкологии связана с исключительной сложностью объекта изучения – природных </a:t>
            </a:r>
            <a:r>
              <a:rPr lang="ru-RU" sz="1200" dirty="0" smtClean="0">
                <a:solidFill>
                  <a:schemeClr val="tx1"/>
                </a:solidFill>
              </a:rPr>
              <a:t>систем, </a:t>
            </a:r>
            <a:r>
              <a:rPr lang="ru-RU" sz="1200" dirty="0">
                <a:solidFill>
                  <a:schemeClr val="tx1"/>
                </a:solidFill>
              </a:rPr>
              <a:t>состоящих из взаимодействующих между собой компонентов среды, бесконечно неоднородных в пространстве и изменчивых во </a:t>
            </a:r>
            <a:r>
              <a:rPr lang="ru-RU" sz="1200" dirty="0" smtClean="0">
                <a:solidFill>
                  <a:schemeClr val="tx1"/>
                </a:solidFill>
              </a:rPr>
              <a:t>времени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Л</a:t>
            </a:r>
            <a:r>
              <a:rPr lang="ru-RU" sz="1200" dirty="0" smtClean="0">
                <a:solidFill>
                  <a:schemeClr val="tx1"/>
                </a:solidFill>
              </a:rPr>
              <a:t>юбое </a:t>
            </a:r>
            <a:r>
              <a:rPr lang="ru-RU" sz="1200" dirty="0">
                <a:solidFill>
                  <a:schemeClr val="tx1"/>
                </a:solidFill>
              </a:rPr>
              <a:t>явление может быть изучено лишь с той или иной степенью приближения, не до конца. </a:t>
            </a:r>
            <a:endParaRPr lang="ru-RU" sz="1200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В </a:t>
            </a:r>
            <a:r>
              <a:rPr lang="ru-RU" sz="1200" dirty="0" smtClean="0">
                <a:solidFill>
                  <a:schemeClr val="tx1"/>
                </a:solidFill>
              </a:rPr>
              <a:t>3-их</a:t>
            </a:r>
            <a:r>
              <a:rPr lang="ru-RU" sz="1200" dirty="0">
                <a:solidFill>
                  <a:schemeClr val="tx1"/>
                </a:solidFill>
              </a:rPr>
              <a:t>, особенности исследований в геоэкологии связаны с их направленностью. </a:t>
            </a:r>
            <a:r>
              <a:rPr lang="ru-RU" sz="1200" dirty="0" smtClean="0">
                <a:solidFill>
                  <a:schemeClr val="tx1"/>
                </a:solidFill>
              </a:rPr>
              <a:t>Методы </a:t>
            </a:r>
            <a:r>
              <a:rPr lang="ru-RU" sz="1200" dirty="0">
                <a:solidFill>
                  <a:schemeClr val="tx1"/>
                </a:solidFill>
              </a:rPr>
              <a:t>описания горных пород и почв, водных объектов и растительности, изучения статистических данных, математического моделирования природных процессов </a:t>
            </a:r>
            <a:r>
              <a:rPr lang="ru-RU" sz="1200" dirty="0" smtClean="0">
                <a:solidFill>
                  <a:schemeClr val="tx1"/>
                </a:solidFill>
              </a:rPr>
              <a:t>были </a:t>
            </a:r>
            <a:r>
              <a:rPr lang="ru-RU" sz="1200" dirty="0">
                <a:solidFill>
                  <a:schemeClr val="tx1"/>
                </a:solidFill>
              </a:rPr>
              <a:t>разработаны задолго до появления геоэкологии. В рамках традиционного подхода географы, геологи, отчасти биологи стремились «абстрагироваться» от следов деятельности человека и воссоздать </a:t>
            </a:r>
            <a:r>
              <a:rPr lang="ru-RU" sz="1200" dirty="0" smtClean="0">
                <a:solidFill>
                  <a:schemeClr val="tx1"/>
                </a:solidFill>
              </a:rPr>
              <a:t>В </a:t>
            </a:r>
            <a:r>
              <a:rPr lang="ru-RU" sz="1200" dirty="0" err="1">
                <a:solidFill>
                  <a:schemeClr val="tx1"/>
                </a:solidFill>
              </a:rPr>
              <a:t>геоэкологическом</a:t>
            </a:r>
            <a:r>
              <a:rPr lang="ru-RU" sz="1200" dirty="0">
                <a:solidFill>
                  <a:schemeClr val="tx1"/>
                </a:solidFill>
              </a:rPr>
              <a:t> исследовании следы деятельности человека требуется не только «замечать», но и </a:t>
            </a:r>
            <a:r>
              <a:rPr lang="ru-RU" sz="1200" dirty="0" smtClean="0">
                <a:solidFill>
                  <a:schemeClr val="tx1"/>
                </a:solidFill>
              </a:rPr>
              <a:t>изучать</a:t>
            </a:r>
            <a:r>
              <a:rPr lang="ru-RU" sz="1200" dirty="0">
                <a:solidFill>
                  <a:schemeClr val="tx1"/>
                </a:solidFill>
              </a:rPr>
              <a:t>, по возможности на количественном уровне.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18" y="1572045"/>
            <a:ext cx="3983625" cy="2649043"/>
          </a:xfrm>
        </p:spPr>
      </p:pic>
    </p:spTree>
    <p:extLst>
      <p:ext uri="{BB962C8B-B14F-4D97-AF65-F5344CB8AC3E}">
        <p14:creationId xmlns:p14="http://schemas.microsoft.com/office/powerpoint/2010/main" val="750841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Классификации методов </a:t>
            </a:r>
            <a:r>
              <a:rPr lang="ru-RU" b="1" dirty="0" err="1"/>
              <a:t>геоэкологических</a:t>
            </a:r>
            <a:r>
              <a:rPr lang="ru-RU" b="1" dirty="0"/>
              <a:t> исследований</a:t>
            </a:r>
            <a:r>
              <a:rPr lang="ru-RU" dirty="0"/>
              <a:t>. Общепринятые перечень и классификация методов </a:t>
            </a:r>
            <a:r>
              <a:rPr lang="ru-RU" dirty="0" err="1"/>
              <a:t>геоэкологических</a:t>
            </a:r>
            <a:r>
              <a:rPr lang="ru-RU" dirty="0"/>
              <a:t> исследований отсутствуют. Методы </a:t>
            </a:r>
            <a:r>
              <a:rPr lang="ru-RU" dirty="0" err="1"/>
              <a:t>геоэкологических</a:t>
            </a:r>
            <a:r>
              <a:rPr lang="ru-RU" dirty="0"/>
              <a:t> исследований могут быть подразделены:</a:t>
            </a:r>
          </a:p>
          <a:p>
            <a:pPr algn="just"/>
            <a:r>
              <a:rPr lang="ru-RU" dirty="0"/>
              <a:t>- </a:t>
            </a:r>
            <a:r>
              <a:rPr lang="ru-RU" b="1" i="1" dirty="0"/>
              <a:t>по научным дисциплинам, в рамках которых сложились</a:t>
            </a:r>
            <a:r>
              <a:rPr lang="ru-RU" dirty="0"/>
              <a:t>: на </a:t>
            </a:r>
            <a:r>
              <a:rPr lang="ru-RU" i="1" dirty="0"/>
              <a:t>географические</a:t>
            </a:r>
            <a:r>
              <a:rPr lang="ru-RU" dirty="0"/>
              <a:t> (физико-географические, экономико-географические, картографические), </a:t>
            </a:r>
            <a:r>
              <a:rPr lang="ru-RU" i="1" dirty="0"/>
              <a:t>геологические</a:t>
            </a:r>
            <a:r>
              <a:rPr lang="ru-RU" dirty="0"/>
              <a:t> (инженерно-геологические, гидрогеологические, геокриологические, тектонические, геофизические), </a:t>
            </a:r>
            <a:r>
              <a:rPr lang="ru-RU" i="1" dirty="0"/>
              <a:t>биологические</a:t>
            </a:r>
            <a:r>
              <a:rPr lang="ru-RU" dirty="0"/>
              <a:t> (геоботанические, зоологические, микробиологические), </a:t>
            </a:r>
            <a:r>
              <a:rPr lang="ru-RU" i="1" dirty="0"/>
              <a:t>химические, физические, математические, медико-гигиенические</a:t>
            </a:r>
            <a:r>
              <a:rPr lang="ru-RU" dirty="0"/>
              <a:t>;</a:t>
            </a:r>
          </a:p>
          <a:p>
            <a:pPr algn="just"/>
            <a:r>
              <a:rPr lang="ru-RU" b="1" i="1" dirty="0"/>
              <a:t>- по месту и особенностям выполнения</a:t>
            </a:r>
            <a:r>
              <a:rPr lang="ru-RU" dirty="0"/>
              <a:t>: на </a:t>
            </a:r>
            <a:r>
              <a:rPr lang="ru-RU" i="1" dirty="0"/>
              <a:t>камеральные, лабораторные, полевые</a:t>
            </a:r>
            <a:r>
              <a:rPr lang="ru-RU" dirty="0"/>
              <a:t> (экспедиционные и стационарные), </a:t>
            </a:r>
            <a:r>
              <a:rPr lang="ru-RU" i="1" dirty="0"/>
              <a:t>дистанционные</a:t>
            </a:r>
            <a:r>
              <a:rPr lang="ru-RU" dirty="0"/>
              <a:t>;</a:t>
            </a:r>
          </a:p>
          <a:p>
            <a:pPr algn="just"/>
            <a:r>
              <a:rPr lang="ru-RU" b="1" i="1" dirty="0"/>
              <a:t>- по уровню (глубине) изучения</a:t>
            </a:r>
            <a:r>
              <a:rPr lang="ru-RU" dirty="0"/>
              <a:t>: на </a:t>
            </a:r>
            <a:r>
              <a:rPr lang="ru-RU" i="1" dirty="0"/>
              <a:t>теоретические </a:t>
            </a:r>
            <a:r>
              <a:rPr lang="ru-RU" dirty="0"/>
              <a:t>и</a:t>
            </a:r>
            <a:r>
              <a:rPr lang="ru-RU" i="1" dirty="0"/>
              <a:t> эмпирические</a:t>
            </a:r>
            <a:r>
              <a:rPr lang="ru-RU" dirty="0"/>
              <a:t>, </a:t>
            </a:r>
            <a:r>
              <a:rPr lang="ru-RU" i="1" dirty="0"/>
              <a:t>количественные </a:t>
            </a:r>
            <a:r>
              <a:rPr lang="ru-RU" dirty="0"/>
              <a:t>и</a:t>
            </a:r>
            <a:r>
              <a:rPr lang="ru-RU" i="1" dirty="0"/>
              <a:t> качественные</a:t>
            </a:r>
            <a:r>
              <a:rPr lang="ru-RU" dirty="0"/>
              <a:t>;</a:t>
            </a:r>
          </a:p>
          <a:p>
            <a:pPr algn="just"/>
            <a:r>
              <a:rPr lang="ru-RU" b="1" i="1" dirty="0"/>
              <a:t>- по направленности изучения</a:t>
            </a:r>
            <a:r>
              <a:rPr lang="ru-RU" dirty="0"/>
              <a:t>: на </a:t>
            </a:r>
            <a:r>
              <a:rPr lang="ru-RU" i="1" dirty="0"/>
              <a:t>фундаментальные (общие)</a:t>
            </a:r>
            <a:r>
              <a:rPr lang="ru-RU" dirty="0"/>
              <a:t> и </a:t>
            </a:r>
            <a:r>
              <a:rPr lang="ru-RU" i="1" dirty="0"/>
              <a:t>прикладные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2190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5" y="731518"/>
            <a:ext cx="3816424" cy="564980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Полевые методы </a:t>
            </a:r>
            <a:r>
              <a:rPr lang="ru-RU" b="1" dirty="0" err="1">
                <a:solidFill>
                  <a:schemeClr val="tx1"/>
                </a:solidFill>
              </a:rPr>
              <a:t>геоэкологических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исследований.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Полевые исследования могут выполняться как </a:t>
            </a:r>
            <a:r>
              <a:rPr lang="ru-RU" i="1" dirty="0">
                <a:solidFill>
                  <a:schemeClr val="tx1"/>
                </a:solidFill>
              </a:rPr>
              <a:t>экспедиционные</a:t>
            </a:r>
            <a:r>
              <a:rPr lang="ru-RU" dirty="0">
                <a:solidFill>
                  <a:schemeClr val="tx1"/>
                </a:solidFill>
              </a:rPr>
              <a:t> (охватывают значительные территории или трассы, обычно посещаемые однократно, так чтобы их состояние было зафиксировано на единый, по возможности, непродолжительный интервал времени) или </a:t>
            </a:r>
            <a:r>
              <a:rPr lang="ru-RU" i="1" dirty="0">
                <a:solidFill>
                  <a:schemeClr val="tx1"/>
                </a:solidFill>
              </a:rPr>
              <a:t>стационарные</a:t>
            </a:r>
            <a:r>
              <a:rPr lang="ru-RU" dirty="0">
                <a:solidFill>
                  <a:schemeClr val="tx1"/>
                </a:solidFill>
              </a:rPr>
              <a:t> (выполняемые в течение длительного времени в одних и тех же местах, по одной и той же методике, так чтобы это позволило выявить изменения природных явлений с течением времени</a:t>
            </a:r>
            <a:r>
              <a:rPr lang="ru-RU" dirty="0" smtClean="0">
                <a:solidFill>
                  <a:schemeClr val="tx1"/>
                </a:solidFill>
              </a:rPr>
              <a:t>).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Экспедиционные исследования в настоящее время не сводятся только к полевым, а представляют собой комплекс полевых и камеральных работ, в сочетании с применением дистанционных методов. Полевому исследованию предшествует подготовительный (</a:t>
            </a:r>
            <a:r>
              <a:rPr lang="ru-RU" dirty="0" err="1">
                <a:solidFill>
                  <a:schemeClr val="tx1"/>
                </a:solidFill>
              </a:rPr>
              <a:t>предполевой</a:t>
            </a:r>
            <a:r>
              <a:rPr lang="ru-RU" dirty="0">
                <a:solidFill>
                  <a:schemeClr val="tx1"/>
                </a:solidFill>
              </a:rPr>
              <a:t>, проектный) камеральный период, начинающийся с получения задания и завершающийся разработкой программы (проекта) и сметы.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714" y="731838"/>
            <a:ext cx="4239766" cy="5649490"/>
          </a:xfrm>
        </p:spPr>
      </p:pic>
    </p:spTree>
    <p:extLst>
      <p:ext uri="{BB962C8B-B14F-4D97-AF65-F5344CB8AC3E}">
        <p14:creationId xmlns:p14="http://schemas.microsoft.com/office/powerpoint/2010/main" val="62417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404664"/>
            <a:ext cx="4238183" cy="5904655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err="1">
                <a:solidFill>
                  <a:schemeClr val="tx1"/>
                </a:solidFill>
              </a:rPr>
              <a:t>Предполевой</a:t>
            </a:r>
            <a:r>
              <a:rPr lang="ru-RU" b="1" dirty="0">
                <a:solidFill>
                  <a:schemeClr val="tx1"/>
                </a:solidFill>
              </a:rPr>
              <a:t> этап экспедиционного исследования</a:t>
            </a:r>
            <a:r>
              <a:rPr lang="ru-RU" dirty="0">
                <a:solidFill>
                  <a:schemeClr val="tx1"/>
                </a:solidFill>
              </a:rPr>
              <a:t> начинается с получения или разработки задания, определяющего цель, задачи и территориальный охват предстоящих работ. Далее проводится сбор и анализ материалов предшествующих исследований территории намечаемых работ. Все обнаруженные опубликованные и фондовые источники и их краткое содержание фиксируются в компьютерных файлах, на библиографических карточках, в </a:t>
            </a:r>
            <a:r>
              <a:rPr lang="ru-RU" dirty="0" smtClean="0">
                <a:solidFill>
                  <a:schemeClr val="tx1"/>
                </a:solidFill>
              </a:rPr>
              <a:t>тетрадях.</a:t>
            </a:r>
            <a:endParaRPr lang="ru-RU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По мере сбора материалов производится их изучение. Основное внимание при </a:t>
            </a:r>
            <a:r>
              <a:rPr lang="ru-RU" dirty="0" err="1">
                <a:solidFill>
                  <a:schemeClr val="tx1"/>
                </a:solidFill>
              </a:rPr>
              <a:t>геоэкологических</a:t>
            </a:r>
            <a:r>
              <a:rPr lang="ru-RU" dirty="0">
                <a:solidFill>
                  <a:schemeClr val="tx1"/>
                </a:solidFill>
              </a:rPr>
              <a:t> исследованиях уделяется данным: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количественного исследования компонентов природной среды и в особенности результатам мониторинга;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выявленным ранее закономерным связям между загрязнением и хозяйственным использованием территории;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-связям между хозяйственным использованием и ландшафтами;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связям между геологическим строением, рельефом и ландшафтами;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связям между рельефом, климатом и водами;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связям между рельефом, литологией и почвами;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связям между почвами и растительностью и т.д.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При изучении литературных и фондовых источников разного времени, разных авторов неизбежно выявляются противоречия. Их следует брать на заметку для полевой проверки.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353872"/>
            <a:ext cx="4300824" cy="2867215"/>
          </a:xfrm>
        </p:spPr>
      </p:pic>
    </p:spTree>
    <p:extLst>
      <p:ext uri="{BB962C8B-B14F-4D97-AF65-F5344CB8AC3E}">
        <p14:creationId xmlns:p14="http://schemas.microsoft.com/office/powerpoint/2010/main" val="2783722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4094167" cy="6048671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ru-RU" sz="3000" b="1" dirty="0">
                <a:solidFill>
                  <a:schemeClr val="tx1"/>
                </a:solidFill>
              </a:rPr>
              <a:t>Полевой этап экспедиционного исследования</a:t>
            </a:r>
            <a:r>
              <a:rPr lang="ru-RU" sz="3000" dirty="0">
                <a:solidFill>
                  <a:schemeClr val="tx1"/>
                </a:solidFill>
              </a:rPr>
              <a:t>, выполняемого в полном объеме, включает в себя рекогносцировку, съемочные маршруты и завершающие (</a:t>
            </a:r>
            <a:r>
              <a:rPr lang="ru-RU" sz="3000" dirty="0" err="1">
                <a:solidFill>
                  <a:schemeClr val="tx1"/>
                </a:solidFill>
              </a:rPr>
              <a:t>увязочные</a:t>
            </a:r>
            <a:r>
              <a:rPr lang="ru-RU" sz="3000" dirty="0">
                <a:solidFill>
                  <a:schemeClr val="tx1"/>
                </a:solidFill>
              </a:rPr>
              <a:t>) маршруты</a:t>
            </a:r>
            <a:r>
              <a:rPr lang="ru-RU" sz="30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3000" b="1" i="1" dirty="0">
                <a:solidFill>
                  <a:schemeClr val="tx1"/>
                </a:solidFill>
              </a:rPr>
              <a:t>Съемочные маршруты</a:t>
            </a:r>
            <a:r>
              <a:rPr lang="ru-RU" sz="3000" dirty="0">
                <a:solidFill>
                  <a:schemeClr val="tx1"/>
                </a:solidFill>
              </a:rPr>
              <a:t> составляют основное содержание полевого периода. При этом наблюдения и фиксация их результатов ведутся как на точках наблюдения, так и по ходу маршрута. При размещении сети маршрутов могут использоваться следующие </a:t>
            </a:r>
            <a:r>
              <a:rPr lang="ru-RU" sz="3000" dirty="0" smtClean="0">
                <a:solidFill>
                  <a:schemeClr val="tx1"/>
                </a:solidFill>
              </a:rPr>
              <a:t>методы.</a:t>
            </a:r>
            <a:endParaRPr lang="ru-RU" sz="3000" dirty="0">
              <a:solidFill>
                <a:schemeClr val="tx1"/>
              </a:solidFill>
            </a:endParaRPr>
          </a:p>
          <a:p>
            <a:pPr algn="just"/>
            <a:r>
              <a:rPr lang="ru-RU" sz="3000" dirty="0">
                <a:solidFill>
                  <a:schemeClr val="tx1"/>
                </a:solidFill>
              </a:rPr>
              <a:t>1. Метод профилирования, при котором точки наблюдений размещают вдоль линий, проходящих </a:t>
            </a:r>
            <a:r>
              <a:rPr lang="ru-RU" sz="3000" dirty="0" err="1">
                <a:solidFill>
                  <a:schemeClr val="tx1"/>
                </a:solidFill>
              </a:rPr>
              <a:t>вкрест</a:t>
            </a:r>
            <a:r>
              <a:rPr lang="ru-RU" sz="3000" dirty="0">
                <a:solidFill>
                  <a:schemeClr val="tx1"/>
                </a:solidFill>
              </a:rPr>
              <a:t> простирания основных форм рельефа, от водоразделов к местным базисам эрозии и обратно, а также вдоль осей водоразделов. Данный метод предпочтителен при выразительном рельефе, как правило, эрозионно-денудационном, с хорошо разработанными речными долинами и разделяющими их водоразделами.</a:t>
            </a:r>
          </a:p>
          <a:p>
            <a:pPr algn="just"/>
            <a:r>
              <a:rPr lang="ru-RU" sz="3000" dirty="0">
                <a:solidFill>
                  <a:schemeClr val="tx1"/>
                </a:solidFill>
              </a:rPr>
              <a:t>2. Метод произвольных маршрутов, когда каждый маршрут определяется по особенностям рельефа, растительности, характера землепользования, и корректируется по ходу его выполнения, так чтобы в итоге охватить все разнообразие изучаемых природных комплексов и природно-технических систем. Практикуется при эколого-геохимической съемки городских территорий и промышленных зон, где обстановка быстро меняется, и места для отбора проб выбираются непосредственно в процессе выполнения маршрута.</a:t>
            </a:r>
          </a:p>
          <a:p>
            <a:pPr algn="just"/>
            <a:r>
              <a:rPr lang="ru-RU" sz="3000" dirty="0">
                <a:solidFill>
                  <a:schemeClr val="tx1"/>
                </a:solidFill>
              </a:rPr>
              <a:t>3. Метод геометрической сетки, при котором точки наблюдения размещаются в вершинах геометрически правильных фигур (квадратов, треугольников), с образованием сплошной сети. Используется на хорошо проходимой местности со слабо расчлененным рельефом.</a:t>
            </a:r>
          </a:p>
          <a:p>
            <a:pPr algn="just"/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31" y="404664"/>
            <a:ext cx="4104454" cy="5472608"/>
          </a:xfrm>
        </p:spPr>
      </p:pic>
    </p:spTree>
    <p:extLst>
      <p:ext uri="{BB962C8B-B14F-4D97-AF65-F5344CB8AC3E}">
        <p14:creationId xmlns:p14="http://schemas.microsoft.com/office/powerpoint/2010/main" val="2605989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1" y="404664"/>
            <a:ext cx="3816423" cy="597666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Маршруты следует сочетать с анализом предварительно обработанных </a:t>
            </a:r>
            <a:r>
              <a:rPr lang="ru-RU" dirty="0" err="1">
                <a:solidFill>
                  <a:schemeClr val="tx1"/>
                </a:solidFill>
              </a:rPr>
              <a:t>космо</a:t>
            </a:r>
            <a:r>
              <a:rPr lang="ru-RU" dirty="0">
                <a:solidFill>
                  <a:schemeClr val="tx1"/>
                </a:solidFill>
              </a:rPr>
              <a:t>- и </a:t>
            </a:r>
            <a:r>
              <a:rPr lang="ru-RU" dirty="0" err="1">
                <a:solidFill>
                  <a:schemeClr val="tx1"/>
                </a:solidFill>
              </a:rPr>
              <a:t>аэрофотоматериалов</a:t>
            </a:r>
            <a:r>
              <a:rPr lang="ru-RU" dirty="0">
                <a:solidFill>
                  <a:schemeClr val="tx1"/>
                </a:solidFill>
              </a:rPr>
              <a:t>, фиксируя в дневнике чему соответствуют на местности те или иные элементы фотоизображений. Особое внимание обращают на оставшиеся от </a:t>
            </a:r>
            <a:r>
              <a:rPr lang="ru-RU" dirty="0" err="1">
                <a:solidFill>
                  <a:schemeClr val="tx1"/>
                </a:solidFill>
              </a:rPr>
              <a:t>предполевого</a:t>
            </a:r>
            <a:r>
              <a:rPr lang="ru-RU" dirty="0">
                <a:solidFill>
                  <a:schemeClr val="tx1"/>
                </a:solidFill>
              </a:rPr>
              <a:t> этапа неясности. Такие места следует посещать специально в целях проверки возможных объяснений непонятных особенностей фотоизображения.</a:t>
            </a:r>
          </a:p>
          <a:p>
            <a:pPr algn="just"/>
            <a:r>
              <a:rPr lang="ru-RU" u="sng" dirty="0">
                <a:solidFill>
                  <a:schemeClr val="tx1"/>
                </a:solidFill>
              </a:rPr>
              <a:t>Точки наблюдения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smtClean="0">
                <a:solidFill>
                  <a:schemeClr val="tx1"/>
                </a:solidFill>
              </a:rPr>
              <a:t>Различают </a:t>
            </a:r>
            <a:r>
              <a:rPr lang="ru-RU" dirty="0">
                <a:solidFill>
                  <a:schemeClr val="tx1"/>
                </a:solidFill>
              </a:rPr>
              <a:t>точки, в которых выполняется описание природного комплекса и его отдельных компонентов: </a:t>
            </a:r>
            <a:r>
              <a:rPr lang="ru-RU" i="1" dirty="0">
                <a:solidFill>
                  <a:schemeClr val="tx1"/>
                </a:solidFill>
              </a:rPr>
              <a:t>основные, картировочные, опорные,</a:t>
            </a:r>
            <a:r>
              <a:rPr lang="ru-RU" dirty="0">
                <a:solidFill>
                  <a:schemeClr val="tx1"/>
                </a:solidFill>
              </a:rPr>
              <a:t> и точки описания отдельных объектов и явлений (обнажений, родников, участков проявления эрозии, видимых признаков загрязнения) — </a:t>
            </a:r>
            <a:r>
              <a:rPr lang="ru-RU" i="1" dirty="0">
                <a:solidFill>
                  <a:schemeClr val="tx1"/>
                </a:solidFill>
              </a:rPr>
              <a:t>специализированные</a:t>
            </a:r>
            <a:r>
              <a:rPr lang="ru-RU" dirty="0">
                <a:solidFill>
                  <a:schemeClr val="tx1"/>
                </a:solidFill>
              </a:rPr>
              <a:t>. Деление точек на указанные категории достаточно условно и означает не необходимость выдерживать иерархию разных видов точек и соблюдать пропорции между их числом, а возможность исследователя варьировать степень детальности описания в зависимости от текущих обстоятельств.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56" y="1349952"/>
            <a:ext cx="4614522" cy="3087160"/>
          </a:xfrm>
        </p:spPr>
      </p:pic>
    </p:spTree>
    <p:extLst>
      <p:ext uri="{BB962C8B-B14F-4D97-AF65-F5344CB8AC3E}">
        <p14:creationId xmlns:p14="http://schemas.microsoft.com/office/powerpoint/2010/main" val="813246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332656"/>
            <a:ext cx="4022159" cy="597666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Выбранные в процессе рекогносцировки ключевые участки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исследуются более детально, чем остальная территория. Важнейшее назначение ключевых участков – заверка дешифровочных признаков, с тем чтобы на остальной территории распространение природных комплексов можно было охарактеризовать по аналогии, путем работы с </a:t>
            </a:r>
            <a:r>
              <a:rPr lang="ru-RU" dirty="0" err="1">
                <a:solidFill>
                  <a:schemeClr val="tx1"/>
                </a:solidFill>
              </a:rPr>
              <a:t>топоосновой</a:t>
            </a:r>
            <a:r>
              <a:rPr lang="ru-RU" dirty="0">
                <a:solidFill>
                  <a:schemeClr val="tx1"/>
                </a:solidFill>
              </a:rPr>
              <a:t>, тематическими картами, </a:t>
            </a:r>
            <a:r>
              <a:rPr lang="ru-RU" dirty="0" err="1">
                <a:solidFill>
                  <a:schemeClr val="tx1"/>
                </a:solidFill>
              </a:rPr>
              <a:t>аэро</a:t>
            </a:r>
            <a:r>
              <a:rPr lang="ru-RU" dirty="0">
                <a:solidFill>
                  <a:schemeClr val="tx1"/>
                </a:solidFill>
              </a:rPr>
              <a:t>- и </a:t>
            </a:r>
            <a:r>
              <a:rPr lang="ru-RU" dirty="0" err="1">
                <a:solidFill>
                  <a:schemeClr val="tx1"/>
                </a:solidFill>
              </a:rPr>
              <a:t>космофотоснимками</a:t>
            </a:r>
            <a:r>
              <a:rPr lang="ru-RU" dirty="0">
                <a:solidFill>
                  <a:schemeClr val="tx1"/>
                </a:solidFill>
              </a:rPr>
              <a:t>. В качестве ключевых обычно выбирают участки изучаемой территории, наиболее разнообразные в ландшафтном отношении и доступные для изучения, либо наиболее важные исходя из задач исследования. Картографирование на ключевом участке производится в более крупном масштабе и с большей подробностью описаний.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Пробные площади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закладываются для изучения </a:t>
            </a:r>
            <a:r>
              <a:rPr lang="ru-RU" dirty="0" err="1">
                <a:solidFill>
                  <a:schemeClr val="tx1"/>
                </a:solidFill>
              </a:rPr>
              <a:t>фитомассы</a:t>
            </a:r>
            <a:r>
              <a:rPr lang="ru-RU" dirty="0">
                <a:solidFill>
                  <a:schemeClr val="tx1"/>
                </a:solidFill>
              </a:rPr>
              <a:t> древесно-кустарниковых растений. Их границы не должны выходить за пределы изучаемого природно-территориального комплекса.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Учетные площадки предназначаются для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выполнения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укоса травяной </a:t>
            </a:r>
            <a:r>
              <a:rPr lang="ru-RU" dirty="0" err="1">
                <a:solidFill>
                  <a:schemeClr val="tx1"/>
                </a:solidFill>
              </a:rPr>
              <a:t>фитомассы</a:t>
            </a:r>
            <a:r>
              <a:rPr lang="ru-RU" dirty="0">
                <a:solidFill>
                  <a:schemeClr val="tx1"/>
                </a:solidFill>
              </a:rPr>
              <a:t> и сбора </a:t>
            </a:r>
            <a:r>
              <a:rPr lang="ru-RU" dirty="0" err="1">
                <a:solidFill>
                  <a:schemeClr val="tx1"/>
                </a:solidFill>
              </a:rPr>
              <a:t>мортмассы</a:t>
            </a:r>
            <a:r>
              <a:rPr lang="ru-RU" dirty="0">
                <a:solidFill>
                  <a:schemeClr val="tx1"/>
                </a:solidFill>
              </a:rPr>
              <a:t> ветоши, валежника и подстилки. Форма площадок квадратная, размер — 1 х 1 м или 0,5 х 0,5 </a:t>
            </a:r>
            <a:r>
              <a:rPr lang="ru-RU" dirty="0" smtClean="0">
                <a:solidFill>
                  <a:schemeClr val="tx1"/>
                </a:solidFill>
              </a:rPr>
              <a:t>м.</a:t>
            </a:r>
            <a:endParaRPr lang="ru-RU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Почвенные шурфы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служат для описания почвы и отбора почвенных образцов, а также для определения влажности и других характеристик почвы, почвообразующей и подстилающей пород.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1214438"/>
            <a:ext cx="4200889" cy="3150666"/>
          </a:xfrm>
        </p:spPr>
      </p:pic>
    </p:spTree>
    <p:extLst>
      <p:ext uri="{BB962C8B-B14F-4D97-AF65-F5344CB8AC3E}">
        <p14:creationId xmlns:p14="http://schemas.microsoft.com/office/powerpoint/2010/main" val="538513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3744416" cy="597666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i="1" dirty="0">
                <a:solidFill>
                  <a:schemeClr val="tx1"/>
                </a:solidFill>
              </a:rPr>
              <a:t>Отбор образцов и выполнение замеров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в поле не может носить случайный характер. Каждый образец должен быть выбран в качестве репрезентативного для некоторого типичного или уникального природного комплекса, особенно когда изучается техногенное загрязнение и его последствия. Для каждого отбираемого образца должно быть определено его назначение: лаборатория и вид анализа, либо предусмотрено использование в качестве элемента экспозиции, либо в учебных целях.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72" y="1214438"/>
            <a:ext cx="4776953" cy="3582714"/>
          </a:xfrm>
        </p:spPr>
      </p:pic>
    </p:spTree>
    <p:extLst>
      <p:ext uri="{BB962C8B-B14F-4D97-AF65-F5344CB8AC3E}">
        <p14:creationId xmlns:p14="http://schemas.microsoft.com/office/powerpoint/2010/main" val="2544717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9" y="548680"/>
            <a:ext cx="3456383" cy="604867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300" dirty="0">
                <a:solidFill>
                  <a:schemeClr val="tx1"/>
                </a:solidFill>
              </a:rPr>
              <a:t>Каждый образец должен быть документирован (снабжен этикеткой и записан дневник и в ведомость) и тщательно упакован, чтобы обеспечить его сохранность. </a:t>
            </a:r>
          </a:p>
          <a:p>
            <a:pPr algn="just"/>
            <a:r>
              <a:rPr lang="ru-RU" sz="2300" dirty="0">
                <a:solidFill>
                  <a:schemeClr val="tx1"/>
                </a:solidFill>
              </a:rPr>
              <a:t>Для упаковки образцов в настоящее время обычно используют полиэтиленовые пакеты повышенной прочности, обычно по два (пакет в пакет), с размещением этикетки между пакетами. В необходимых случаях (острые углы, корни растений, способные прорвать полиэтилен, либо необходимость предохранить образец от света, избежать нежелательных эффектов от хранения в непроницаемой упаковке) используют матерчатые мешочки или плотную бумагу. </a:t>
            </a:r>
            <a:r>
              <a:rPr lang="ru-RU" sz="2300" dirty="0" smtClean="0">
                <a:solidFill>
                  <a:schemeClr val="tx1"/>
                </a:solidFill>
              </a:rPr>
              <a:t>Для определения влажности грунта используют металлические футляры (бюксы).</a:t>
            </a:r>
            <a:endParaRPr lang="ru-RU" sz="23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19" y="1526772"/>
            <a:ext cx="5038461" cy="2838332"/>
          </a:xfrm>
        </p:spPr>
      </p:pic>
    </p:spTree>
    <p:extLst>
      <p:ext uri="{BB962C8B-B14F-4D97-AF65-F5344CB8AC3E}">
        <p14:creationId xmlns:p14="http://schemas.microsoft.com/office/powerpoint/2010/main" val="394727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175351" cy="3096344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ПРЕДМЕТ И ЗАДАЧИ ГЕОЭКОЛОГИИ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74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4238183" cy="604867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Дистанционные методы при полевых исследованиях</a:t>
            </a:r>
            <a:r>
              <a:rPr lang="ru-RU" dirty="0">
                <a:solidFill>
                  <a:schemeClr val="tx1"/>
                </a:solidFill>
              </a:rPr>
              <a:t>. По ходу научно-технического прогресса совершенствуются как летательные аппараты, используемые при дистанционных исследований (авиационная и космическая техника), так и устанавливаемая на них аппаратура для наблюдений за земной поверхностью, атмосферой и гидросферой. Исследования в оптической области электромагнитного спектра (фотографирование) уже несколько десятилетий широко применяются во всех науках о Земле, позволяя свести к необходимому минимуму полевые маршруты, одновременно повысив их эффективность. По характерным дешифровочным признакам обычно выявляются характер использования и состояние земель, особенности растительного покрова и его нарушения, проявления экзогенных процессов, дымовые шлейфы лесных и торфяных пожаров. На зимних снимках выделяются ореолы запыленности снежного покрова вокруг источников загрязнения. При этом могут не только выявляться контуры ореолов, но и по степени затененности (спектральной яркости фотоизображения) возможно получение количественных характеристик степени загрязненности.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134495"/>
            <a:ext cx="4230032" cy="3374625"/>
          </a:xfrm>
        </p:spPr>
      </p:pic>
    </p:spTree>
    <p:extLst>
      <p:ext uri="{BB962C8B-B14F-4D97-AF65-F5344CB8AC3E}">
        <p14:creationId xmlns:p14="http://schemas.microsoft.com/office/powerpoint/2010/main" val="2228641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39552" y="404664"/>
            <a:ext cx="7992888" cy="1584176"/>
          </a:xfrm>
        </p:spPr>
        <p:txBody>
          <a:bodyPr/>
          <a:lstStyle/>
          <a:p>
            <a:pPr algn="just"/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Лидарные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методы</a:t>
            </a:r>
            <a: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Анализируется вторичный сигнал от искусственных (зеркальных) или естественных отражателей, в т.ч. стен зданий, деревьев. Преимущества лидарных методов мониторинга воздушного бассейна связаны с их высокой оперативностью, возможностью непрерывного контроля. </a:t>
            </a:r>
            <a:endParaRPr lang="ru-RU" sz="14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Высокая оперативность дистанционных методов, будучи неоценимым достоинством при решении задач мониторинга, превращается в недостаток, когда речь идет о картографировании осредненных за длительный период показателей.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5536" y="1988840"/>
            <a:ext cx="4107615" cy="3168351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81659" y="1628800"/>
            <a:ext cx="4029154" cy="4248472"/>
          </a:xfrm>
        </p:spPr>
        <p:txBody>
          <a:bodyPr/>
          <a:lstStyle/>
          <a:p>
            <a:r>
              <a:rPr lang="ru-RU" sz="1200" b="0" dirty="0" err="1" smtClean="0"/>
              <a:t>Лидарная</a:t>
            </a:r>
            <a:r>
              <a:rPr lang="ru-RU" sz="1200" b="0" dirty="0" smtClean="0"/>
              <a:t> карта запыленности атмосферы (Белгород)</a:t>
            </a:r>
            <a:endParaRPr lang="ru-RU" sz="1200" b="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96306"/>
            <a:ext cx="4032448" cy="208823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365104"/>
            <a:ext cx="2664296" cy="17703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32856"/>
            <a:ext cx="3816424" cy="347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22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476673"/>
            <a:ext cx="3168352" cy="936104"/>
          </a:xfrm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Дистанционное зондирование природных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объектов (продолжение)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5" y="731520"/>
            <a:ext cx="4542656" cy="550579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988840"/>
            <a:ext cx="3388660" cy="4032448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отографические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материалы доступны для непосредственного зрительного восприятия и анализа с помощью всего арсенала средств, разработанных в рамках картографического метода исследования. Космические и аэрофотоснимки обеспечивают территориально полное и непрерывное изучение больших площадей, состояние которых зафиксировано на единый момент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времени.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наиболее эффективно при работах, связанных с проблемами охраны земельных, водных и растительных ресурсов (состояние лесов, пастбищ и пахотных угодий; эрозия; засоление; заболачивание). Возможности изучения загрязнения с помощью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 аэрофотографических методов в целом скромнее и относятся в большей мере к территориальной, чем к количественной характеристике.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41454"/>
            <a:ext cx="1828800" cy="1743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24944"/>
            <a:ext cx="4278970" cy="31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7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4166175" cy="597666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Камеральная обработка материалов экспедиционных исследований</a:t>
            </a:r>
            <a:r>
              <a:rPr lang="ru-RU" dirty="0">
                <a:solidFill>
                  <a:schemeClr val="tx1"/>
                </a:solidFill>
              </a:rPr>
              <a:t> включает создание карт и других графических материалов (разрезов, профилей) и написание пояснительных записок к ним.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Камеральная обработка начинается с систематизации материалов. Это включает составление сводных таблиц результатов анализов, списков видов растений и животных, построение графиков, колонок, диаграмм и т.п., а также карты фактического материала. На этой карте показывается расположение: точек наблюдений и измерений всех видов, линий маршрутов, мест отбора образцов, а также существующих объектов мониторинга, точек наблюдений и мест отбора проб предшествующих исследователей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Основной элемент камеральной обработки – составление карт: </a:t>
            </a:r>
            <a:r>
              <a:rPr lang="ru-RU" dirty="0" err="1">
                <a:solidFill>
                  <a:schemeClr val="tx1"/>
                </a:solidFill>
              </a:rPr>
              <a:t>геоэкологического</a:t>
            </a:r>
            <a:r>
              <a:rPr lang="ru-RU" dirty="0">
                <a:solidFill>
                  <a:schemeClr val="tx1"/>
                </a:solidFill>
              </a:rPr>
              <a:t> районирования, загрязнения, в </a:t>
            </a:r>
            <a:r>
              <a:rPr lang="ru-RU" dirty="0" err="1">
                <a:solidFill>
                  <a:schemeClr val="tx1"/>
                </a:solidFill>
              </a:rPr>
              <a:t>т.ч</a:t>
            </a:r>
            <a:r>
              <a:rPr lang="ru-RU" dirty="0">
                <a:solidFill>
                  <a:schemeClr val="tx1"/>
                </a:solidFill>
              </a:rPr>
              <a:t>. по отдельным веществам. Для составления карт районирования используют предварительные карты (в качестве основы), описания точек наблюдения и полевые карты, уточненные при наземных наблюдениях </a:t>
            </a:r>
            <a:r>
              <a:rPr lang="ru-RU" dirty="0" err="1">
                <a:solidFill>
                  <a:schemeClr val="tx1"/>
                </a:solidFill>
              </a:rPr>
              <a:t>космо</a:t>
            </a:r>
            <a:r>
              <a:rPr lang="ru-RU" dirty="0">
                <a:solidFill>
                  <a:schemeClr val="tx1"/>
                </a:solidFill>
              </a:rPr>
              <a:t>- и </a:t>
            </a:r>
            <a:r>
              <a:rPr lang="ru-RU" dirty="0" err="1">
                <a:solidFill>
                  <a:schemeClr val="tx1"/>
                </a:solidFill>
              </a:rPr>
              <a:t>аэрофотоматериалы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13" y="731838"/>
            <a:ext cx="4129191" cy="4425354"/>
          </a:xfrm>
        </p:spPr>
      </p:pic>
    </p:spTree>
    <p:extLst>
      <p:ext uri="{BB962C8B-B14F-4D97-AF65-F5344CB8AC3E}">
        <p14:creationId xmlns:p14="http://schemas.microsoft.com/office/powerpoint/2010/main" val="1368996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260648"/>
            <a:ext cx="2088232" cy="6115335"/>
          </a:xfrm>
        </p:spPr>
        <p:txBody>
          <a:bodyPr>
            <a:normAutofit/>
          </a:bodyPr>
          <a:lstStyle/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Пример карты природных и техногенных ландшафтов нефтяного месторождения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25402"/>
            <a:ext cx="5397103" cy="65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24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276871"/>
            <a:ext cx="2520280" cy="4104457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Пример карты загрязнения цинком почв и грунтов промышленного предприятия и прилегающей территории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4" y="620688"/>
            <a:ext cx="5770707" cy="5387066"/>
          </a:xfrm>
        </p:spPr>
      </p:pic>
    </p:spTree>
    <p:extLst>
      <p:ext uri="{BB962C8B-B14F-4D97-AF65-F5344CB8AC3E}">
        <p14:creationId xmlns:p14="http://schemas.microsoft.com/office/powerpoint/2010/main" val="2531078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820891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Камеральные исследования</a:t>
            </a:r>
            <a:r>
              <a:rPr lang="ru-RU" sz="1400" dirty="0"/>
              <a:t>. </a:t>
            </a:r>
            <a:endParaRPr lang="ru-RU" sz="1400" dirty="0" smtClean="0"/>
          </a:p>
          <a:p>
            <a:pPr algn="just"/>
            <a:r>
              <a:rPr lang="ru-RU" sz="1400" dirty="0" smtClean="0"/>
              <a:t>Некоторые </a:t>
            </a:r>
            <a:r>
              <a:rPr lang="ru-RU" sz="1400" dirty="0"/>
              <a:t>области наук о Земле полностью или в значительной степени основываются на исследованиях, выполняемых камеральными методами анализа и обработки уже имеющихся данных. Так, в климатологии едва ли не все результаты получены путем обобщения и обработки (в </a:t>
            </a:r>
            <a:r>
              <a:rPr lang="ru-RU" sz="1400" dirty="0" err="1"/>
              <a:t>т.ч</a:t>
            </a:r>
            <a:r>
              <a:rPr lang="ru-RU" sz="1400" dirty="0"/>
              <a:t>. с использованием весьма сложных методов) данных многолетних наблюдений на метеостанциях. В геоэкологии исследования, полностью выполняемые камеральными методами, не преобладают, но практикуются нередко. Такие исследования бывают направлены на установление неизвестных или недостаточно изученных причинно-следственных связей между явлениями, характеризуемыми на основе обширного и постоянно растущего массива статистических данных по следующим позициям: </a:t>
            </a:r>
          </a:p>
          <a:p>
            <a:pPr algn="just"/>
            <a:r>
              <a:rPr lang="ru-RU" sz="1400" dirty="0"/>
              <a:t>- природопользование (использование земель, потребление полезных ископаемых, воды и других ресурсов, производство и реализация различных видов продукции, численность промысловых видов животных и объемы промысла);</a:t>
            </a:r>
          </a:p>
          <a:p>
            <a:pPr algn="just"/>
            <a:r>
              <a:rPr lang="ru-RU" sz="1400" dirty="0"/>
              <a:t>- загрязнение окружающей среды (объемы и состав атмосферных выбросов, сбросов сточных вод, образование отходов, основные результаты мониторинга);</a:t>
            </a:r>
          </a:p>
          <a:p>
            <a:pPr algn="just"/>
            <a:r>
              <a:rPr lang="ru-RU" sz="1400" dirty="0"/>
              <a:t>- демографические характеристики и состояние здоровья населения (рождаемость, смертность, заболеваемость, в </a:t>
            </a:r>
            <a:r>
              <a:rPr lang="ru-RU" sz="1400" dirty="0" err="1"/>
              <a:t>т.ч</a:t>
            </a:r>
            <a:r>
              <a:rPr lang="ru-RU" sz="1400" dirty="0"/>
              <a:t>. по группам заболеваний). </a:t>
            </a:r>
          </a:p>
          <a:p>
            <a:pPr algn="just"/>
            <a:r>
              <a:rPr lang="ru-RU" sz="1400" dirty="0"/>
              <a:t>Эти данные обычно содержатся в государственных докладах о состоянии окружающей среды, состоянии здоровья населения и санитарно-эпидемиологической обстановке, в статистических сборниках. Исходные данные обычно требуется подвергать элементарной обработке, в частности перейти от валовых показателей к удельным, т.е. нормированным на размеры территории или численность населения. Сведения о площадях территорий с разным характером природопользования могут уточняться при помощи карт и космических снимков. Методы математической статистики позволяют выявлять структуру и динамику показателей, а также связи между ними. </a:t>
            </a:r>
          </a:p>
        </p:txBody>
      </p:sp>
    </p:spTree>
    <p:extLst>
      <p:ext uri="{BB962C8B-B14F-4D97-AF65-F5344CB8AC3E}">
        <p14:creationId xmlns:p14="http://schemas.microsoft.com/office/powerpoint/2010/main" val="2742673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822" y="188640"/>
            <a:ext cx="83529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/>
              <a:t>Методы обработки статистических данных и нахождения эмпирических закономерностей </a:t>
            </a:r>
            <a:r>
              <a:rPr lang="ru-RU" sz="1400" dirty="0"/>
              <a:t>многообразны и включают следующие основные приемы, подробно изучаемые в курсах математических (статистических) методов </a:t>
            </a:r>
            <a:r>
              <a:rPr lang="ru-RU" sz="1400" dirty="0" smtClean="0"/>
              <a:t>исследования:</a:t>
            </a:r>
            <a:endParaRPr lang="ru-RU" sz="1400" dirty="0"/>
          </a:p>
          <a:p>
            <a:pPr algn="just"/>
            <a:r>
              <a:rPr lang="ru-RU" sz="1400" dirty="0"/>
              <a:t>- математико-статистические методы, включая формирование выборок и построение вариационных рядов, представление их в виде графиков и диаграмм, определение показателей изменчивости и распределения, выявление типов </a:t>
            </a:r>
            <a:r>
              <a:rPr lang="ru-RU" sz="1400" dirty="0" smtClean="0"/>
              <a:t>распределения, </a:t>
            </a:r>
            <a:r>
              <a:rPr lang="ru-RU" sz="1400" dirty="0"/>
              <a:t>установление достоверности различия выборок;</a:t>
            </a:r>
          </a:p>
          <a:p>
            <a:pPr algn="just"/>
            <a:r>
              <a:rPr lang="ru-RU" sz="1400" dirty="0"/>
              <a:t>- дисперсионный анализ (в </a:t>
            </a:r>
            <a:r>
              <a:rPr lang="ru-RU" sz="1400" dirty="0" err="1"/>
              <a:t>т.ч</a:t>
            </a:r>
            <a:r>
              <a:rPr lang="ru-RU" sz="1400" dirty="0"/>
              <a:t>. однофакторный, двухфакторный…), направленный на количественную оценку влияния отдельных факторов на результат;</a:t>
            </a:r>
          </a:p>
          <a:p>
            <a:pPr algn="just"/>
            <a:r>
              <a:rPr lang="ru-RU" sz="1400" dirty="0"/>
              <a:t>- корреляционный анализ (парная, множественная и частная корреляция, линейная и нелинейная, ранговая и др.), позволяющий количественно охарактеризовать тесноту связей между теми или иными показателями;</a:t>
            </a:r>
          </a:p>
          <a:p>
            <a:pPr algn="just"/>
            <a:r>
              <a:rPr lang="ru-RU" sz="1400" dirty="0"/>
              <a:t>- регрессионный анализ, логически продолжающий корреляционный и позволяющий не только оценить тесноту связи, но также определить вид зависимости и получить уравнение, связывающее показатели;</a:t>
            </a:r>
          </a:p>
          <a:p>
            <a:pPr algn="just"/>
            <a:r>
              <a:rPr lang="ru-RU" sz="1400" dirty="0"/>
              <a:t>- факторный анализ, позволяющий изучать сложные многофакторные зависимости и через составление корреляционных </a:t>
            </a:r>
            <a:r>
              <a:rPr lang="ru-RU" sz="1400" dirty="0" smtClean="0"/>
              <a:t>матриц </a:t>
            </a:r>
            <a:r>
              <a:rPr lang="ru-RU" sz="1400" dirty="0"/>
              <a:t>выявлять главные и второстепенные факторы, изучать механизмы взаимодействия факторов;</a:t>
            </a:r>
          </a:p>
          <a:p>
            <a:pPr algn="just"/>
            <a:r>
              <a:rPr lang="ru-RU" sz="1400" dirty="0"/>
              <a:t>- кластерный анализ, позволяющий разделять объемные выборки на однородные группы по заданным признакам;</a:t>
            </a:r>
          </a:p>
          <a:p>
            <a:pPr algn="just"/>
            <a:r>
              <a:rPr lang="ru-RU" sz="1400" dirty="0"/>
              <a:t>- использование математических методов для решения динамических задач и прогнозирования, что предполагает создание математических моделей (уравнений) динамичных явлений и экстраполяцию их на будущее.</a:t>
            </a:r>
          </a:p>
          <a:p>
            <a:pPr algn="just"/>
            <a:r>
              <a:rPr lang="ru-RU" sz="1400" dirty="0"/>
              <a:t>Наиболее употребительными в </a:t>
            </a:r>
            <a:r>
              <a:rPr lang="ru-RU" sz="1400" dirty="0" err="1"/>
              <a:t>геоэкологических</a:t>
            </a:r>
            <a:r>
              <a:rPr lang="ru-RU" sz="1400" dirty="0"/>
              <a:t> исследованиях остаются приемы корреляционного анализа – определение коэффициентов корреляции (обозначается </a:t>
            </a:r>
            <a:r>
              <a:rPr lang="en-US" sz="1400" dirty="0"/>
              <a:t>r</a:t>
            </a:r>
            <a:r>
              <a:rPr lang="ru-RU" sz="1400" dirty="0"/>
              <a:t>, изменяется от -1 до +1, причем абсолютная величина отражает тесноту связи, а знак – прямую или обратную зависимость) между двумя и более характеристиками, сведенными в выборки.</a:t>
            </a:r>
          </a:p>
        </p:txBody>
      </p:sp>
    </p:spTree>
    <p:extLst>
      <p:ext uri="{BB962C8B-B14F-4D97-AF65-F5344CB8AC3E}">
        <p14:creationId xmlns:p14="http://schemas.microsoft.com/office/powerpoint/2010/main" val="2667792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7" y="404664"/>
            <a:ext cx="3888432" cy="576063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Статистические показатели, относящиеся к целым регионам, часто бывают чрезмерно обобщенными. За средними значениями (вошло в поговорку уместное в данном случае выражение «средняя температура по больнице») нередко скрываются контрасты между относительно благополучными в социальном отношении крупными городами и пригородными районами с одной стороны и депрессивной «глубинкой» с другой. Та же картина может воспроизводиться в миниатюре на уровне районов. Тенденции, выявляющиеся на уровне крупных территориальных единиц, на уровне составляющих их более мелких единиц могут утрачиваться и даже сменяться противоположными.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Поэтому при камеральных исследованиях желателен </a:t>
            </a:r>
            <a:r>
              <a:rPr lang="ru-RU" i="1" dirty="0">
                <a:solidFill>
                  <a:schemeClr val="tx1"/>
                </a:solidFill>
              </a:rPr>
              <a:t>прием «подкрутки резкости»</a:t>
            </a:r>
            <a:r>
              <a:rPr lang="ru-RU" dirty="0">
                <a:solidFill>
                  <a:schemeClr val="tx1"/>
                </a:solidFill>
              </a:rPr>
              <a:t>, т.е. переход от более крупных территориальных единиц к возможно более мелким, дополняемый сбором информации в местных организациях, применением социологических методов (опросы, интервью).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811" y="1423591"/>
            <a:ext cx="4475996" cy="2797497"/>
          </a:xfrm>
        </p:spPr>
      </p:pic>
    </p:spTree>
    <p:extLst>
      <p:ext uri="{BB962C8B-B14F-4D97-AF65-F5344CB8AC3E}">
        <p14:creationId xmlns:p14="http://schemas.microsoft.com/office/powerpoint/2010/main" val="3207384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3501008"/>
            <a:ext cx="4248472" cy="2799184"/>
          </a:xfrm>
        </p:spPr>
        <p:txBody>
          <a:bodyPr/>
          <a:lstStyle/>
          <a:p>
            <a:pPr marL="0" indent="0" algn="just"/>
            <a:r>
              <a:rPr lang="ru-RU" sz="1400" dirty="0">
                <a:solidFill>
                  <a:schemeClr val="tx1"/>
                </a:solidFill>
                <a:effectLst/>
              </a:rPr>
              <a:t>С=∑(4</a:t>
            </a:r>
            <a:r>
              <a:rPr lang="en-US" sz="1400" dirty="0" err="1">
                <a:solidFill>
                  <a:schemeClr val="tx1"/>
                </a:solidFill>
                <a:effectLst/>
              </a:rPr>
              <a:t>Q</a:t>
            </a:r>
            <a:r>
              <a:rPr lang="en-US" sz="1400" baseline="-2500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400" dirty="0" err="1">
                <a:solidFill>
                  <a:schemeClr val="tx1"/>
                </a:solidFill>
                <a:effectLst/>
              </a:rPr>
              <a:t>P</a:t>
            </a:r>
            <a:r>
              <a:rPr lang="en-US" sz="1400" baseline="-25000" dirty="0" err="1">
                <a:solidFill>
                  <a:schemeClr val="tx1"/>
                </a:solidFill>
                <a:effectLst/>
              </a:rPr>
              <a:t>i</a:t>
            </a:r>
            <a:r>
              <a:rPr lang="ru-RU" sz="1400" dirty="0">
                <a:solidFill>
                  <a:schemeClr val="tx1"/>
                </a:solidFill>
                <a:effectLst/>
              </a:rPr>
              <a:t>/</a:t>
            </a:r>
            <a:r>
              <a:rPr lang="en-US" sz="1400" dirty="0">
                <a:solidFill>
                  <a:schemeClr val="tx1"/>
                </a:solidFill>
                <a:effectLst/>
              </a:rPr>
              <a:t>π</a:t>
            </a:r>
            <a:r>
              <a:rPr lang="en-US" sz="1400" dirty="0" err="1">
                <a:solidFill>
                  <a:schemeClr val="tx1"/>
                </a:solidFill>
                <a:effectLst/>
              </a:rPr>
              <a:t>R</a:t>
            </a:r>
            <a:r>
              <a:rPr lang="en-US" sz="1400" baseline="-2500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400" dirty="0" err="1">
                <a:solidFill>
                  <a:schemeClr val="tx1"/>
                </a:solidFill>
                <a:effectLst/>
              </a:rPr>
              <a:t>UH</a:t>
            </a:r>
            <a:r>
              <a:rPr lang="ru-RU" sz="1400" dirty="0">
                <a:solidFill>
                  <a:schemeClr val="tx1"/>
                </a:solidFill>
                <a:effectLst/>
              </a:rPr>
              <a:t>)</a:t>
            </a:r>
            <a:r>
              <a:rPr lang="ru-RU" sz="1400" baseline="-25000" dirty="0">
                <a:solidFill>
                  <a:schemeClr val="tx1"/>
                </a:solidFill>
                <a:effectLst/>
              </a:rPr>
              <a:t> ̽̽</a:t>
            </a:r>
            <a:r>
              <a:rPr lang="ru-RU" sz="1400" dirty="0">
                <a:solidFill>
                  <a:schemeClr val="tx1"/>
                </a:solidFill>
                <a:effectLst/>
              </a:rPr>
              <a:t> [(</a:t>
            </a:r>
            <a:r>
              <a:rPr lang="en-US" sz="1400" dirty="0" err="1">
                <a:solidFill>
                  <a:schemeClr val="tx1"/>
                </a:solidFill>
                <a:effectLst/>
              </a:rPr>
              <a:t>τU</a:t>
            </a:r>
            <a:r>
              <a:rPr lang="ru-RU" sz="1400" dirty="0">
                <a:solidFill>
                  <a:schemeClr val="tx1"/>
                </a:solidFill>
                <a:effectLst/>
              </a:rPr>
              <a:t>/</a:t>
            </a:r>
            <a:r>
              <a:rPr lang="en-US" sz="1400" dirty="0" err="1">
                <a:solidFill>
                  <a:schemeClr val="tx1"/>
                </a:solidFill>
                <a:effectLst/>
              </a:rPr>
              <a:t>R</a:t>
            </a:r>
            <a:r>
              <a:rPr lang="en-US" sz="1400" baseline="-25000" dirty="0" err="1">
                <a:solidFill>
                  <a:schemeClr val="tx1"/>
                </a:solidFill>
                <a:effectLst/>
              </a:rPr>
              <a:t>i</a:t>
            </a:r>
            <a:r>
              <a:rPr lang="ru-RU" sz="1400" dirty="0">
                <a:solidFill>
                  <a:schemeClr val="tx1"/>
                </a:solidFill>
                <a:effectLst/>
              </a:rPr>
              <a:t>)+1</a:t>
            </a:r>
            <a:r>
              <a:rPr lang="ru-RU" sz="1400" dirty="0" smtClean="0">
                <a:solidFill>
                  <a:schemeClr val="tx1"/>
                </a:solidFill>
                <a:effectLst/>
              </a:rPr>
              <a:t>] где</a:t>
            </a:r>
            <a:r>
              <a:rPr lang="ru-RU" sz="1400" dirty="0">
                <a:solidFill>
                  <a:schemeClr val="tx1"/>
                </a:solidFill>
                <a:effectLst/>
              </a:rPr>
              <a:t>:</a:t>
            </a:r>
            <a:br>
              <a:rPr lang="ru-RU" sz="1400" dirty="0">
                <a:solidFill>
                  <a:schemeClr val="tx1"/>
                </a:solidFill>
                <a:effectLst/>
              </a:rPr>
            </a:br>
            <a:r>
              <a:rPr lang="ru-RU" sz="1400" dirty="0">
                <a:solidFill>
                  <a:schemeClr val="tx1"/>
                </a:solidFill>
                <a:effectLst/>
              </a:rPr>
              <a:t> </a:t>
            </a:r>
            <a:br>
              <a:rPr lang="ru-RU" sz="1400" dirty="0">
                <a:solidFill>
                  <a:schemeClr val="tx1"/>
                </a:solidFill>
                <a:effectLst/>
              </a:rPr>
            </a:br>
            <a:r>
              <a:rPr lang="ru-RU" sz="1400" dirty="0">
                <a:solidFill>
                  <a:schemeClr val="tx1"/>
                </a:solidFill>
                <a:effectLst/>
              </a:rPr>
              <a:t>С - средняя концентрация вещества (мг/м</a:t>
            </a:r>
            <a:r>
              <a:rPr lang="ru-RU" sz="1400" baseline="30000" dirty="0">
                <a:solidFill>
                  <a:schemeClr val="tx1"/>
                </a:solidFill>
                <a:effectLst/>
              </a:rPr>
              <a:t>3</a:t>
            </a:r>
            <a:r>
              <a:rPr lang="ru-RU" sz="1400" dirty="0">
                <a:solidFill>
                  <a:schemeClr val="tx1"/>
                </a:solidFill>
                <a:effectLst/>
              </a:rPr>
              <a:t>) в слое перемешивания H; </a:t>
            </a:r>
            <a:r>
              <a:rPr lang="ru-RU" sz="1400" dirty="0" err="1">
                <a:solidFill>
                  <a:schemeClr val="tx1"/>
                </a:solidFill>
                <a:effectLst/>
              </a:rPr>
              <a:t>Pi</a:t>
            </a:r>
            <a:r>
              <a:rPr lang="ru-RU" sz="1400" dirty="0">
                <a:solidFill>
                  <a:schemeClr val="tx1"/>
                </a:solidFill>
                <a:effectLst/>
              </a:rPr>
              <a:t> - повторяемость направления переноса в i-ом секторе (в долях единицы); </a:t>
            </a:r>
            <a:r>
              <a:rPr lang="ru-RU" sz="1400" dirty="0" err="1">
                <a:solidFill>
                  <a:schemeClr val="tx1"/>
                </a:solidFill>
                <a:effectLst/>
              </a:rPr>
              <a:t>Qi</a:t>
            </a:r>
            <a:r>
              <a:rPr lang="ru-RU" sz="1400" dirty="0">
                <a:solidFill>
                  <a:schemeClr val="tx1"/>
                </a:solidFill>
                <a:effectLst/>
              </a:rPr>
              <a:t> - мощность источника загрязнения (тыс. т/год); </a:t>
            </a:r>
            <a:r>
              <a:rPr lang="ru-RU" sz="1400" dirty="0" err="1">
                <a:solidFill>
                  <a:schemeClr val="tx1"/>
                </a:solidFill>
                <a:effectLst/>
              </a:rPr>
              <a:t>Ri</a:t>
            </a:r>
            <a:r>
              <a:rPr lang="ru-RU" sz="1400" dirty="0">
                <a:solidFill>
                  <a:schemeClr val="tx1"/>
                </a:solidFill>
                <a:effectLst/>
              </a:rPr>
              <a:t> - расстояние от источника до контрольной точки (км); U - скорость ветра в слое перемешивания (км/</a:t>
            </a:r>
            <a:r>
              <a:rPr lang="ru-RU" sz="1400" dirty="0" err="1">
                <a:solidFill>
                  <a:schemeClr val="tx1"/>
                </a:solidFill>
                <a:effectLst/>
              </a:rPr>
              <a:t>сут</a:t>
            </a:r>
            <a:r>
              <a:rPr lang="ru-RU" sz="1400" dirty="0">
                <a:solidFill>
                  <a:schemeClr val="tx1"/>
                </a:solidFill>
                <a:effectLst/>
              </a:rPr>
              <a:t>.); H - высота слоя перемешивания (км); </a:t>
            </a:r>
            <a:r>
              <a:rPr lang="ru-RU" sz="1400" dirty="0">
                <a:solidFill>
                  <a:schemeClr val="tx1"/>
                </a:solidFill>
                <a:effectLst/>
                <a:sym typeface="Symbol"/>
              </a:rPr>
              <a:t></a:t>
            </a:r>
            <a:r>
              <a:rPr lang="ru-RU" sz="1400" dirty="0">
                <a:solidFill>
                  <a:schemeClr val="tx1"/>
                </a:solidFill>
                <a:effectLst/>
              </a:rPr>
              <a:t> - время присутствия примеси в атмосфере, определяющееся интенсивностью процессов химической трансформации и осаждения (</a:t>
            </a:r>
            <a:r>
              <a:rPr lang="ru-RU" sz="1400" dirty="0" err="1">
                <a:solidFill>
                  <a:schemeClr val="tx1"/>
                </a:solidFill>
                <a:effectLst/>
              </a:rPr>
              <a:t>сут</a:t>
            </a:r>
            <a:r>
              <a:rPr lang="ru-RU" sz="1400" dirty="0">
                <a:solidFill>
                  <a:schemeClr val="tx1"/>
                </a:solidFill>
                <a:effectLst/>
              </a:rPr>
              <a:t>.).</a:t>
            </a:r>
            <a:br>
              <a:rPr lang="ru-RU" sz="1400" dirty="0">
                <a:solidFill>
                  <a:schemeClr val="tx1"/>
                </a:solidFill>
                <a:effectLst/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4094167" cy="6048671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sz="2400" b="1" i="1" dirty="0">
                <a:solidFill>
                  <a:schemeClr val="tx1"/>
                </a:solidFill>
              </a:rPr>
              <a:t>Математическое моделирование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b="1" i="1" dirty="0">
                <a:solidFill>
                  <a:schemeClr val="tx1"/>
                </a:solidFill>
              </a:rPr>
              <a:t>в геоэкологии</a:t>
            </a:r>
            <a:r>
              <a:rPr lang="ru-RU" sz="2400" dirty="0">
                <a:solidFill>
                  <a:schemeClr val="tx1"/>
                </a:solidFill>
              </a:rPr>
              <a:t> играет очень большую роль и применяется при решении как прикладных, так и фундаментальных задач, вплоть до глобальных. Применяемые в геоэкологии математические модели выражают посредством формул объективно существующие взаимосвязи природных и природно-техногенных процессов. Основная сфера применения математических моделей в геоэкологии - перенос загрязняющих веществ в атмосфере и гидросфере, для чего требуется описать с помощью математических выражений процессы, происходящие в водной и воздушной среде, а также поведение в ходе этих процессов самих загрязняющих веществ. Различают </a:t>
            </a:r>
            <a:r>
              <a:rPr lang="ru-RU" sz="2400" i="1" dirty="0">
                <a:solidFill>
                  <a:schemeClr val="tx1"/>
                </a:solidFill>
              </a:rPr>
              <a:t>консервативные примеси</a:t>
            </a:r>
            <a:r>
              <a:rPr lang="ru-RU" sz="2400" dirty="0">
                <a:solidFill>
                  <a:schemeClr val="tx1"/>
                </a:solidFill>
              </a:rPr>
              <a:t>, в процессе переноса не изменяющие своей химической природы, и </a:t>
            </a:r>
            <a:r>
              <a:rPr lang="ru-RU" sz="2400" i="1" dirty="0">
                <a:solidFill>
                  <a:schemeClr val="tx1"/>
                </a:solidFill>
              </a:rPr>
              <a:t>неконсервативные примеси</a:t>
            </a:r>
            <a:r>
              <a:rPr lang="ru-RU" sz="2400" dirty="0">
                <a:solidFill>
                  <a:schemeClr val="tx1"/>
                </a:solidFill>
              </a:rPr>
              <a:t>, для которых необходимо в той или иной форме учитывать самоочищение и другие вторичные процессы.</a:t>
            </a:r>
          </a:p>
          <a:p>
            <a:endParaRPr lang="ru-RU" dirty="0"/>
          </a:p>
        </p:txBody>
      </p:sp>
      <p:pic>
        <p:nvPicPr>
          <p:cNvPr id="5" name="Picture 5" descr="ИЗА цвет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392488" cy="308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646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49685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Проблема определения предмета и задач геоэкологии связана с тем, что, несмотря на небольшую продолжительность существования этой науки, уже возник значительный разрыв между её первоначальным пониманием автором термина и фактически сложившейся трактовкой. Термин «геоэкология» впервые ввел в научный оборот немецкий географ К. Тролль, первоначально (в 1966 г.) предлагавший заменить им термин «ландшафтная экология», введенный им же в 1939 г. и впоследствии неоднозначно трактовавшийся в немецкой географической </a:t>
            </a:r>
            <a:r>
              <a:rPr lang="ru-RU" sz="1600" dirty="0" smtClean="0"/>
              <a:t>литературе.</a:t>
            </a:r>
          </a:p>
          <a:p>
            <a:pPr algn="just"/>
            <a:r>
              <a:rPr lang="ru-RU" sz="1600" dirty="0"/>
              <a:t>В</a:t>
            </a:r>
            <a:r>
              <a:rPr lang="ru-RU" sz="1600" dirty="0" smtClean="0"/>
              <a:t> </a:t>
            </a:r>
            <a:r>
              <a:rPr lang="ru-RU" sz="1600" dirty="0"/>
              <a:t>1970-80-е годы в связи с интересом к экологическим проблемам созрела общественная потребность в научной дисциплине, которая дополнила бы пространственной определенностью уже сложившийся к тому времени комплексный экологический подход к изучению взаимосвязей в природной среде, в </a:t>
            </a:r>
            <a:r>
              <a:rPr lang="ru-RU" sz="1600" dirty="0" err="1"/>
              <a:t>т.ч</a:t>
            </a:r>
            <a:r>
              <a:rPr lang="ru-RU" sz="1600" dirty="0"/>
              <a:t>. в связи с её техногенными трансформациями. Это сделало термин «геоэкология» интуитивно понятным и потому в высшей степени востребованным в науках о </a:t>
            </a:r>
            <a:r>
              <a:rPr lang="ru-RU" sz="1600" dirty="0" smtClean="0"/>
              <a:t>Земле.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764704"/>
            <a:ext cx="3096344" cy="44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33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175351" cy="3096344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/>
                </a:solidFill>
                <a:effectLst/>
              </a:rPr>
              <a:t>3. СОДЕРЖАНИЕ </a:t>
            </a:r>
            <a:r>
              <a:rPr lang="ru-RU" sz="4400" dirty="0">
                <a:solidFill>
                  <a:schemeClr val="tx1"/>
                </a:solidFill>
                <a:effectLst/>
              </a:rPr>
              <a:t>И ВИДЫ ТЕХНОГЕННЫХ ВОЗДЕЙСТВИЙ НА ОКРУЖАЮЩУЮ СРЕДУ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04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08720"/>
            <a:ext cx="82089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Техногенные воздействия на окружающую среду </a:t>
            </a:r>
            <a:r>
              <a:rPr lang="ru-RU" dirty="0" smtClean="0"/>
              <a:t>подразделяются </a:t>
            </a:r>
            <a:r>
              <a:rPr lang="ru-RU" dirty="0"/>
              <a:t>на 3 больших класса: </a:t>
            </a:r>
            <a:endParaRPr lang="ru-RU" dirty="0" smtClean="0"/>
          </a:p>
          <a:p>
            <a:pPr marL="342900" indent="-342900" algn="just">
              <a:buAutoNum type="arabicParenR"/>
            </a:pPr>
            <a:r>
              <a:rPr lang="ru-RU" i="1" dirty="0" smtClean="0"/>
              <a:t>эмиссионные </a:t>
            </a:r>
            <a:r>
              <a:rPr lang="ru-RU" i="1" dirty="0"/>
              <a:t>воздействия</a:t>
            </a:r>
            <a:r>
              <a:rPr lang="ru-RU" dirty="0"/>
              <a:t>, к которым относятся все виды выбросов (сбросов) загрязняющих веществ во все геосферы, </a:t>
            </a:r>
            <a:endParaRPr lang="ru-RU" dirty="0" smtClean="0"/>
          </a:p>
          <a:p>
            <a:pPr algn="just"/>
            <a:r>
              <a:rPr lang="ru-RU" dirty="0" smtClean="0"/>
              <a:t>2</a:t>
            </a:r>
            <a:r>
              <a:rPr lang="ru-RU" dirty="0"/>
              <a:t>) </a:t>
            </a:r>
            <a:r>
              <a:rPr lang="ru-RU" i="1" dirty="0" err="1"/>
              <a:t>фоново</a:t>
            </a:r>
            <a:r>
              <a:rPr lang="ru-RU" i="1" dirty="0"/>
              <a:t>-параметрические</a:t>
            </a:r>
            <a:r>
              <a:rPr lang="ru-RU" dirty="0"/>
              <a:t> воздействия, изменяющие параметры физических полей: тепловых, радиационных, электромагнитных, акустических, </a:t>
            </a:r>
            <a:endParaRPr lang="ru-RU" dirty="0" smtClean="0"/>
          </a:p>
          <a:p>
            <a:pPr algn="just"/>
            <a:r>
              <a:rPr lang="ru-RU" dirty="0" smtClean="0"/>
              <a:t>3</a:t>
            </a:r>
            <a:r>
              <a:rPr lang="ru-RU" dirty="0"/>
              <a:t>) </a:t>
            </a:r>
            <a:r>
              <a:rPr lang="ru-RU" i="1" dirty="0"/>
              <a:t>ландшафтно-деструктивные воздействия</a:t>
            </a:r>
            <a:r>
              <a:rPr lang="ru-RU" dirty="0"/>
              <a:t>, целенаправленно или непреднамеренно изменяющие ландшафты: вырубка лесов, исчезновение биологических видов, урбанизация, создание </a:t>
            </a:r>
            <a:r>
              <a:rPr lang="ru-RU" dirty="0" err="1"/>
              <a:t>агроценозов</a:t>
            </a:r>
            <a:r>
              <a:rPr lang="ru-RU" dirty="0"/>
              <a:t> вместо естественных биоценозов и др.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/>
              <a:t>В прикладных работах применяется несколько иная классификация воздействий на окружающую </a:t>
            </a:r>
            <a:r>
              <a:rPr lang="ru-RU" dirty="0" smtClean="0"/>
              <a:t>среду, </a:t>
            </a:r>
            <a:r>
              <a:rPr lang="ru-RU" dirty="0"/>
              <a:t>в рамках которой выделяют: </a:t>
            </a:r>
            <a:endParaRPr lang="ru-RU" dirty="0" smtClean="0"/>
          </a:p>
          <a:p>
            <a:pPr marL="342900" indent="-342900" algn="just">
              <a:buAutoNum type="arabicParenR"/>
            </a:pPr>
            <a:r>
              <a:rPr lang="ru-RU" i="1" dirty="0" smtClean="0"/>
              <a:t>изъятие </a:t>
            </a:r>
            <a:r>
              <a:rPr lang="ru-RU" i="1" dirty="0"/>
              <a:t>вещества и энергии, </a:t>
            </a:r>
            <a:endParaRPr lang="ru-RU" i="1" dirty="0" smtClean="0"/>
          </a:p>
          <a:p>
            <a:pPr algn="just"/>
            <a:r>
              <a:rPr lang="ru-RU" dirty="0" smtClean="0"/>
              <a:t>2)</a:t>
            </a:r>
            <a:r>
              <a:rPr lang="ru-RU" i="1" dirty="0" smtClean="0"/>
              <a:t> </a:t>
            </a:r>
            <a:r>
              <a:rPr lang="ru-RU" i="1" dirty="0" err="1"/>
              <a:t>привнос</a:t>
            </a:r>
            <a:r>
              <a:rPr lang="ru-RU" i="1" dirty="0"/>
              <a:t> отходов производства, других веществ, энергии, </a:t>
            </a:r>
            <a:endParaRPr lang="ru-RU" i="1" dirty="0" smtClean="0"/>
          </a:p>
          <a:p>
            <a:pPr algn="just"/>
            <a:r>
              <a:rPr lang="ru-RU" dirty="0" smtClean="0"/>
              <a:t>3</a:t>
            </a:r>
            <a:r>
              <a:rPr lang="ru-RU" dirty="0"/>
              <a:t>)</a:t>
            </a:r>
            <a:r>
              <a:rPr lang="ru-RU" i="1" dirty="0"/>
              <a:t> перераспределение вещества и энергии в природных системах, </a:t>
            </a:r>
            <a:endParaRPr lang="ru-RU" i="1" dirty="0" smtClean="0"/>
          </a:p>
          <a:p>
            <a:pPr algn="just"/>
            <a:r>
              <a:rPr lang="ru-RU" dirty="0" smtClean="0"/>
              <a:t>4</a:t>
            </a:r>
            <a:r>
              <a:rPr lang="ru-RU" dirty="0"/>
              <a:t>)</a:t>
            </a:r>
            <a:r>
              <a:rPr lang="ru-RU" i="1" dirty="0"/>
              <a:t> привнесение в природу технических и техногенных объектов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4063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731520"/>
            <a:ext cx="4032448" cy="5505792"/>
          </a:xfrm>
        </p:spPr>
        <p:txBody>
          <a:bodyPr>
            <a:normAutofit/>
          </a:bodyPr>
          <a:lstStyle/>
          <a:p>
            <a:pPr algn="just"/>
            <a:r>
              <a:rPr lang="ru-RU" i="1" dirty="0">
                <a:solidFill>
                  <a:schemeClr val="tx1"/>
                </a:solidFill>
              </a:rPr>
              <a:t>З</a:t>
            </a:r>
            <a:r>
              <a:rPr lang="ru-RU" i="1" dirty="0" smtClean="0">
                <a:solidFill>
                  <a:schemeClr val="tx1"/>
                </a:solidFill>
              </a:rPr>
              <a:t>агрязнение </a:t>
            </a:r>
            <a:r>
              <a:rPr lang="ru-RU" i="1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i="1" dirty="0">
                <a:solidFill>
                  <a:schemeClr val="tx1"/>
                </a:solidFill>
              </a:rPr>
              <a:t>это привнесение в среду или возникновение в ней новых, обычно не характерных для нее физических, химических, биологических, информационных агентов, или превышение в рассматриваемое время естественного среднемноголетнего уровня концентрации, приводящее к негативным </a:t>
            </a:r>
            <a:r>
              <a:rPr lang="ru-RU" i="1" dirty="0" smtClean="0">
                <a:solidFill>
                  <a:schemeClr val="tx1"/>
                </a:solidFill>
              </a:rPr>
              <a:t>последствиям.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1248"/>
            <a:ext cx="4801802" cy="3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73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8488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Виды загрязнения</a:t>
            </a:r>
            <a:r>
              <a:rPr lang="ru-RU" sz="1600" dirty="0"/>
              <a:t>. </a:t>
            </a:r>
            <a:endParaRPr lang="ru-RU" sz="1600" dirty="0" smtClean="0"/>
          </a:p>
          <a:p>
            <a:pPr algn="just"/>
            <a:r>
              <a:rPr lang="ru-RU" sz="1600" b="1" i="1" dirty="0" smtClean="0"/>
              <a:t>По </a:t>
            </a:r>
            <a:r>
              <a:rPr lang="ru-RU" sz="1600" b="1" i="1" dirty="0"/>
              <a:t>составу </a:t>
            </a:r>
            <a:r>
              <a:rPr lang="ru-RU" sz="1600" dirty="0"/>
              <a:t>различают следующие виды загрязнений: физическое (изменение физических параметров среды: тепловое, шумовое, световое, электромагнитное, радиационное), химическое (изменение естественных химических свойств среды, превышающее среднемноголетние колебания количества какого-либо вещества, либо возникновение в окружающей среде химических веществ, в нормальном состоянии отсутствующих в ней или присутствующих в существенно меньших количествах), биологическое (привнесение в среду и размножение в ней нежелательных организмов, или загрязнение среды продуктами их жизнедеятельности). </a:t>
            </a:r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r>
              <a:rPr lang="ru-RU" sz="1600" b="1" i="1" dirty="0"/>
              <a:t>По масштабам проявления </a:t>
            </a:r>
            <a:r>
              <a:rPr lang="ru-RU" sz="1600" dirty="0"/>
              <a:t>различают загрязнение: </a:t>
            </a:r>
            <a:r>
              <a:rPr lang="ru-RU" sz="1600" i="1" dirty="0"/>
              <a:t>глобальное, региональное, локальное, точечное, внутриквартирное</a:t>
            </a:r>
            <a:r>
              <a:rPr lang="ru-RU" sz="1600" dirty="0"/>
              <a:t>. </a:t>
            </a:r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r>
              <a:rPr lang="ru-RU" sz="1600" b="1" i="1" dirty="0"/>
              <a:t>По происхождению </a:t>
            </a:r>
            <a:r>
              <a:rPr lang="ru-RU" sz="1600" dirty="0"/>
              <a:t>различают загрязнение </a:t>
            </a:r>
            <a:r>
              <a:rPr lang="ru-RU" sz="1600" i="1" dirty="0"/>
              <a:t>естественное и антропогенное или техногенное</a:t>
            </a:r>
            <a:r>
              <a:rPr lang="ru-RU" sz="1600" dirty="0"/>
              <a:t>. Техногенное загрязнение далее подразделяется на: </a:t>
            </a:r>
            <a:r>
              <a:rPr lang="ru-RU" sz="1600" i="1" dirty="0"/>
              <a:t>промышленное, сельскохозяйственное, транспортное, военное</a:t>
            </a:r>
            <a:r>
              <a:rPr lang="ru-RU" sz="1600" dirty="0"/>
              <a:t>. Существует также </a:t>
            </a:r>
            <a:r>
              <a:rPr lang="ru-RU" sz="1600" i="1" dirty="0"/>
              <a:t>бытовое</a:t>
            </a:r>
            <a:r>
              <a:rPr lang="ru-RU" sz="1600" dirty="0"/>
              <a:t> загрязнение, являющееся антропогенным, но не техногенным и образующее разницу между этими понятиями</a:t>
            </a:r>
            <a:r>
              <a:rPr lang="ru-RU" sz="1600" dirty="0" smtClean="0"/>
              <a:t>.</a:t>
            </a:r>
          </a:p>
          <a:p>
            <a:pPr algn="just"/>
            <a:endParaRPr lang="ru-RU" sz="1600" dirty="0" smtClean="0"/>
          </a:p>
          <a:p>
            <a:pPr algn="just"/>
            <a:r>
              <a:rPr lang="ru-RU" sz="1600" b="1" i="1" dirty="0"/>
              <a:t>По характеру локализации загрязняющих </a:t>
            </a:r>
            <a:r>
              <a:rPr lang="ru-RU" sz="1600" dirty="0"/>
              <a:t>веществ различают загрязнение атмосферы, поверхностных вод (далее может быть подразделено на загрязнение рек, озер, морей...), подземных вод, почв, недр, биологических объектов. </a:t>
            </a:r>
          </a:p>
        </p:txBody>
      </p:sp>
    </p:spTree>
    <p:extLst>
      <p:ext uri="{BB962C8B-B14F-4D97-AF65-F5344CB8AC3E}">
        <p14:creationId xmlns:p14="http://schemas.microsoft.com/office/powerpoint/2010/main" val="330221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4"/>
            <a:ext cx="77768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Поведение загрязняющих веществ в природных системах</a:t>
            </a:r>
            <a:r>
              <a:rPr lang="ru-RU" dirty="0"/>
              <a:t>. Загрязняющие вещества, попав в природную систему, с различной степенью интенсивности включаются в протекающие в системе естественные процессы миграции, в </a:t>
            </a:r>
            <a:r>
              <a:rPr lang="ru-RU" dirty="0" err="1"/>
              <a:t>т.ч</a:t>
            </a:r>
            <a:r>
              <a:rPr lang="ru-RU" dirty="0"/>
              <a:t>. могут передаваться по трофическим цепям. При этом некоторые вещества способны накапливаться на геохимических барьерах: в донных отложениях, в поверхностном слое почв, в организмах. Поскольку в природе что-либо редко присутствует в чистом виде, это тем более не относится к загрязняющим веществам. Выбросы и сбросы практически всегда </a:t>
            </a:r>
            <a:r>
              <a:rPr lang="ru-RU" dirty="0" err="1"/>
              <a:t>многокомпонентны</a:t>
            </a:r>
            <a:r>
              <a:rPr lang="ru-RU" dirty="0"/>
              <a:t> и многофазны. </a:t>
            </a:r>
          </a:p>
          <a:p>
            <a:pPr algn="just"/>
            <a:r>
              <a:rPr lang="ru-RU" dirty="0"/>
              <a:t>Компоненты природной среды, в которые поступают загрязняющие вещества, по отношению к этим веществам подразделяются на </a:t>
            </a:r>
            <a:r>
              <a:rPr lang="ru-RU" i="1" dirty="0"/>
              <a:t>динамичные</a:t>
            </a:r>
            <a:r>
              <a:rPr lang="ru-RU" dirty="0"/>
              <a:t> (вода, воздух) и </a:t>
            </a:r>
            <a:r>
              <a:rPr lang="ru-RU" i="1" dirty="0"/>
              <a:t>депонирующие</a:t>
            </a:r>
            <a:r>
              <a:rPr lang="ru-RU" dirty="0"/>
              <a:t> (почва, донные отложения, снег и лед). </a:t>
            </a:r>
            <a:endParaRPr lang="ru-RU" dirty="0" smtClean="0"/>
          </a:p>
          <a:p>
            <a:pPr algn="just"/>
            <a:r>
              <a:rPr lang="ru-RU" dirty="0"/>
              <a:t>В</a:t>
            </a:r>
            <a:r>
              <a:rPr lang="ru-RU" dirty="0" smtClean="0"/>
              <a:t>о </a:t>
            </a:r>
            <a:r>
              <a:rPr lang="ru-RU" dirty="0"/>
              <a:t>всякой подвергающейся загрязнению природной системе, ее элементе (вплоть до особи и даже органа и ткани) существует баланс загрязняющих веществ. Составляющие этого баланса </a:t>
            </a:r>
            <a:r>
              <a:rPr lang="ru-RU" dirty="0">
                <a:sym typeface="Times New Roman"/>
              </a:rPr>
              <a:t>-</a:t>
            </a:r>
            <a:r>
              <a:rPr lang="ru-RU" dirty="0" smtClean="0"/>
              <a:t> </a:t>
            </a:r>
            <a:r>
              <a:rPr lang="ru-RU" dirty="0"/>
              <a:t>приход за счет выбросов и сбросов, миграции из других природных систем, вторичного образования внутри системы, и расход за счет выноса в другие системы, самоочищения. При положительном балансе уровень загрязненности растет, при отрицательном </a:t>
            </a:r>
            <a:r>
              <a:rPr lang="ru-RU" dirty="0">
                <a:sym typeface="Times New Roman"/>
              </a:rPr>
              <a:t>-</a:t>
            </a:r>
            <a:r>
              <a:rPr lang="ru-RU" dirty="0" smtClean="0"/>
              <a:t> </a:t>
            </a:r>
            <a:r>
              <a:rPr lang="ru-RU" dirty="0"/>
              <a:t>снижается. </a:t>
            </a:r>
          </a:p>
        </p:txBody>
      </p:sp>
    </p:spTree>
    <p:extLst>
      <p:ext uri="{BB962C8B-B14F-4D97-AF65-F5344CB8AC3E}">
        <p14:creationId xmlns:p14="http://schemas.microsoft.com/office/powerpoint/2010/main" val="2801071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175351" cy="3096344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4. ГЕОЭКОЛОГИЯ </a:t>
            </a:r>
            <a:r>
              <a:rPr lang="ru-RU" sz="4400" dirty="0" smtClean="0">
                <a:solidFill>
                  <a:schemeClr val="tx1"/>
                </a:solidFill>
              </a:rPr>
              <a:t>АТМОСФЕРЫ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54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731518"/>
            <a:ext cx="3878143" cy="5217761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Атмосферный воздух довольно однороден по составу. Практически отсутствует его дифференциация по природным зонам и секторам. Чистый и сухой воздух </a:t>
            </a:r>
            <a:r>
              <a:rPr lang="ru-RU" dirty="0" smtClean="0">
                <a:solidFill>
                  <a:schemeClr val="tx1"/>
                </a:solidFill>
              </a:rPr>
              <a:t>включает: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78,08% азота,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20,945</a:t>
            </a:r>
            <a:r>
              <a:rPr lang="ru-RU" dirty="0">
                <a:solidFill>
                  <a:schemeClr val="tx1"/>
                </a:solidFill>
              </a:rPr>
              <a:t>% кислорода,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0,93</a:t>
            </a:r>
            <a:r>
              <a:rPr lang="ru-RU" dirty="0">
                <a:solidFill>
                  <a:schemeClr val="tx1"/>
                </a:solidFill>
              </a:rPr>
              <a:t>% аргона,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0,039</a:t>
            </a:r>
            <a:r>
              <a:rPr lang="ru-RU" dirty="0">
                <a:solidFill>
                  <a:schemeClr val="tx1"/>
                </a:solidFill>
              </a:rPr>
              <a:t>% углекислого газа;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менее </a:t>
            </a:r>
            <a:r>
              <a:rPr lang="ru-RU" dirty="0">
                <a:solidFill>
                  <a:schemeClr val="tx1"/>
                </a:solidFill>
              </a:rPr>
              <a:t>0,01% приходится на остальные компоненты, называемые малыми газовыми составляющими: неон, гелий, криптон, ксенон, аммиак, водород, оксиды азота, метан, хлор и др.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Содержание </a:t>
            </a:r>
            <a:r>
              <a:rPr lang="ru-RU" dirty="0">
                <a:solidFill>
                  <a:schemeClr val="tx1"/>
                </a:solidFill>
              </a:rPr>
              <a:t>водяных паров изменяется от 0,01% до 4%, значительным колебаниям подвержено также содержание твердых частиц (аэрозолей).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208845787"/>
              </p:ext>
            </p:extLst>
          </p:nvPr>
        </p:nvGraphicFramePr>
        <p:xfrm>
          <a:off x="4645024" y="731838"/>
          <a:ext cx="4319463" cy="5073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0794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332656"/>
            <a:ext cx="3816424" cy="1872208"/>
          </a:xfrm>
        </p:spPr>
        <p:txBody>
          <a:bodyPr/>
          <a:lstStyle/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Трансформации состава атмосферного воздуха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4608512" cy="6264696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solidFill>
                  <a:schemeClr val="tx1"/>
                </a:solidFill>
              </a:rPr>
              <a:t>Атмосферные выбросы</a:t>
            </a:r>
            <a:r>
              <a:rPr lang="ru-RU" sz="1200" dirty="0">
                <a:solidFill>
                  <a:schemeClr val="tx1"/>
                </a:solidFill>
              </a:rPr>
              <a:t> подразделяются по следующим признакам: 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по условиям выброса – на </a:t>
            </a:r>
            <a:r>
              <a:rPr lang="ru-RU" sz="1200" i="1" dirty="0">
                <a:solidFill>
                  <a:schemeClr val="tx1"/>
                </a:solidFill>
              </a:rPr>
              <a:t>организованные</a:t>
            </a:r>
            <a:r>
              <a:rPr lang="ru-RU" sz="1200" dirty="0">
                <a:solidFill>
                  <a:schemeClr val="tx1"/>
                </a:solidFill>
              </a:rPr>
              <a:t>, т.е. осуществляемые через специально предназначенные технические устройства: дымовые трубы, выхлопные трубы автомобилей, и </a:t>
            </a:r>
            <a:r>
              <a:rPr lang="ru-RU" sz="1200" i="1" dirty="0">
                <a:solidFill>
                  <a:schemeClr val="tx1"/>
                </a:solidFill>
              </a:rPr>
              <a:t>неорганизованные</a:t>
            </a:r>
            <a:r>
              <a:rPr lang="ru-RU" sz="1200" dirty="0">
                <a:solidFill>
                  <a:schemeClr val="tx1"/>
                </a:solidFill>
              </a:rPr>
              <a:t>: через вентиляционные фонари заводских цехов, их окна и ворота, с пылящих поверхностей, что сложнее поддается контролю и очистке;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по температуре вещества в выбросах </a:t>
            </a:r>
            <a:r>
              <a:rPr lang="ru-RU" sz="12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на </a:t>
            </a:r>
            <a:r>
              <a:rPr lang="ru-RU" sz="1200" i="1" dirty="0">
                <a:solidFill>
                  <a:schemeClr val="tx1"/>
                </a:solidFill>
              </a:rPr>
              <a:t>холодные</a:t>
            </a:r>
            <a:r>
              <a:rPr lang="ru-RU" sz="1200" dirty="0">
                <a:solidFill>
                  <a:schemeClr val="tx1"/>
                </a:solidFill>
              </a:rPr>
              <a:t>, с температурой, существенно не отличающейся от температуры окружающего атмосферного воздуха, вследствие чего не происходит их подъема, и </a:t>
            </a:r>
            <a:r>
              <a:rPr lang="ru-RU" sz="1200" i="1" dirty="0">
                <a:solidFill>
                  <a:schemeClr val="tx1"/>
                </a:solidFill>
              </a:rPr>
              <a:t>горячие</a:t>
            </a:r>
            <a:r>
              <a:rPr lang="ru-RU" sz="1200" dirty="0">
                <a:solidFill>
                  <a:schemeClr val="tx1"/>
                </a:solidFill>
              </a:rPr>
              <a:t>, для которых характерен значительный вертикальный подъем и, вследствие этого, перенос на более значительные расстояния;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по составу </a:t>
            </a:r>
            <a:r>
              <a:rPr lang="ru-RU" sz="12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на </a:t>
            </a:r>
            <a:r>
              <a:rPr lang="ru-RU" sz="1200" i="1" dirty="0">
                <a:solidFill>
                  <a:schemeClr val="tx1"/>
                </a:solidFill>
              </a:rPr>
              <a:t>твердые, жидкие и газообразные</a:t>
            </a:r>
            <a:r>
              <a:rPr lang="ru-RU" sz="1200" dirty="0">
                <a:solidFill>
                  <a:schemeClr val="tx1"/>
                </a:solidFill>
              </a:rPr>
              <a:t>, причем последние преобладают как по объему, так и по количеству веществ, достигающему тысяч;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по массе 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различают так называемые </a:t>
            </a:r>
            <a:r>
              <a:rPr lang="ru-RU" sz="1200" i="1" dirty="0">
                <a:solidFill>
                  <a:schemeClr val="tx1"/>
                </a:solidFill>
              </a:rPr>
              <a:t>основные загрязняющие вещества</a:t>
            </a:r>
            <a:r>
              <a:rPr lang="ru-RU" sz="1200" dirty="0">
                <a:solidFill>
                  <a:schemeClr val="tx1"/>
                </a:solidFill>
              </a:rPr>
              <a:t>, на которые приходится примерно 85% всей массы загрязнений: диоксид серы, диоксид азота, оксид углерода, пыль, и </a:t>
            </a:r>
            <a:r>
              <a:rPr lang="ru-RU" sz="1200" i="1" dirty="0">
                <a:solidFill>
                  <a:schemeClr val="tx1"/>
                </a:solidFill>
              </a:rPr>
              <a:t>специфические вещества</a:t>
            </a:r>
            <a:r>
              <a:rPr lang="ru-RU" sz="1200" dirty="0">
                <a:solidFill>
                  <a:schemeClr val="tx1"/>
                </a:solidFill>
              </a:rPr>
              <a:t>, среди которых наиболее распространены летучие органические соединения, углеводороды, фенол, формальдегид, сероводород, сероуглерод и </a:t>
            </a:r>
            <a:r>
              <a:rPr lang="ru-RU" sz="1200" dirty="0" smtClean="0">
                <a:solidFill>
                  <a:schemeClr val="tx1"/>
                </a:solidFill>
              </a:rPr>
              <a:t>др.</a:t>
            </a:r>
            <a:r>
              <a:rPr lang="ru-RU" sz="1200" dirty="0">
                <a:solidFill>
                  <a:schemeClr val="tx1"/>
                </a:solidFill>
              </a:rPr>
              <a:t>;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по токсичности различают 4 класса опасности загрязняющих веществ: 1-й класс 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чрезвычайно опасные (</a:t>
            </a:r>
            <a:r>
              <a:rPr lang="ru-RU" sz="1200" dirty="0" err="1">
                <a:solidFill>
                  <a:schemeClr val="tx1"/>
                </a:solidFill>
              </a:rPr>
              <a:t>ПДКрз</a:t>
            </a:r>
            <a:r>
              <a:rPr lang="ru-RU" sz="1200" dirty="0">
                <a:solidFill>
                  <a:schemeClr val="tx1"/>
                </a:solidFill>
              </a:rPr>
              <a:t> ниже 0,1 мг/м</a:t>
            </a:r>
            <a:r>
              <a:rPr lang="ru-RU" sz="1200" baseline="30000" dirty="0">
                <a:solidFill>
                  <a:schemeClr val="tx1"/>
                </a:solidFill>
              </a:rPr>
              <a:t>3</a:t>
            </a:r>
            <a:r>
              <a:rPr lang="ru-RU" sz="1200" dirty="0">
                <a:solidFill>
                  <a:schemeClr val="tx1"/>
                </a:solidFill>
              </a:rPr>
              <a:t>), например, </a:t>
            </a:r>
            <a:r>
              <a:rPr lang="ru-RU" sz="1200" dirty="0" err="1">
                <a:solidFill>
                  <a:schemeClr val="tx1"/>
                </a:solidFill>
              </a:rPr>
              <a:t>бенз</a:t>
            </a:r>
            <a:r>
              <a:rPr lang="ru-RU" sz="1200" dirty="0">
                <a:solidFill>
                  <a:schemeClr val="tx1"/>
                </a:solidFill>
              </a:rPr>
              <a:t>(а)</a:t>
            </a:r>
            <a:r>
              <a:rPr lang="ru-RU" sz="1200" dirty="0" err="1">
                <a:solidFill>
                  <a:schemeClr val="tx1"/>
                </a:solidFill>
              </a:rPr>
              <a:t>пирен</a:t>
            </a:r>
            <a:r>
              <a:rPr lang="ru-RU" sz="1200" dirty="0">
                <a:solidFill>
                  <a:schemeClr val="tx1"/>
                </a:solidFill>
              </a:rPr>
              <a:t>, свинец, ртуть, 2-й класс </a:t>
            </a:r>
            <a:r>
              <a:rPr lang="ru-RU" sz="12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высокоопасные</a:t>
            </a:r>
            <a:r>
              <a:rPr lang="ru-RU" sz="1200" dirty="0">
                <a:solidFill>
                  <a:schemeClr val="tx1"/>
                </a:solidFill>
              </a:rPr>
              <a:t> (</a:t>
            </a:r>
            <a:r>
              <a:rPr lang="ru-RU" sz="1200" dirty="0" err="1">
                <a:solidFill>
                  <a:schemeClr val="tx1"/>
                </a:solidFill>
              </a:rPr>
              <a:t>ПДКрз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0,1</a:t>
            </a:r>
            <a:r>
              <a:rPr lang="ru-RU" sz="1200" dirty="0">
                <a:solidFill>
                  <a:schemeClr val="tx1"/>
                </a:solidFill>
                <a:sym typeface="Times New Roman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sym typeface="Times New Roman"/>
              </a:rPr>
              <a:t>- </a:t>
            </a:r>
            <a:r>
              <a:rPr lang="ru-RU" sz="1200" dirty="0" smtClean="0">
                <a:solidFill>
                  <a:schemeClr val="tx1"/>
                </a:solidFill>
              </a:rPr>
              <a:t>1 </a:t>
            </a:r>
            <a:r>
              <a:rPr lang="ru-RU" sz="1200" dirty="0">
                <a:solidFill>
                  <a:schemeClr val="tx1"/>
                </a:solidFill>
              </a:rPr>
              <a:t>мг/м</a:t>
            </a:r>
            <a:r>
              <a:rPr lang="ru-RU" sz="1200" baseline="30000" dirty="0">
                <a:solidFill>
                  <a:schemeClr val="tx1"/>
                </a:solidFill>
              </a:rPr>
              <a:t>3</a:t>
            </a:r>
            <a:r>
              <a:rPr lang="ru-RU" sz="1200" dirty="0">
                <a:solidFill>
                  <a:schemeClr val="tx1"/>
                </a:solidFill>
              </a:rPr>
              <a:t>), например, хлор, хлористый водород, сероводород, 3-й класс – умеренно опасные (</a:t>
            </a:r>
            <a:r>
              <a:rPr lang="ru-RU" sz="1200" dirty="0" err="1">
                <a:solidFill>
                  <a:schemeClr val="tx1"/>
                </a:solidFill>
              </a:rPr>
              <a:t>ПДКрз</a:t>
            </a:r>
            <a:r>
              <a:rPr lang="ru-RU" sz="1200" dirty="0">
                <a:solidFill>
                  <a:schemeClr val="tx1"/>
                </a:solidFill>
              </a:rPr>
              <a:t> 1–10 мг/м</a:t>
            </a:r>
            <a:r>
              <a:rPr lang="ru-RU" sz="1200" baseline="30000" dirty="0">
                <a:solidFill>
                  <a:schemeClr val="tx1"/>
                </a:solidFill>
              </a:rPr>
              <a:t>3</a:t>
            </a:r>
            <a:r>
              <a:rPr lang="ru-RU" sz="1200" dirty="0">
                <a:solidFill>
                  <a:schemeClr val="tx1"/>
                </a:solidFill>
              </a:rPr>
              <a:t>), например, диоксид серы, диоксид азота, сажа, пыль, 4-й класс – малоопасные (</a:t>
            </a:r>
            <a:r>
              <a:rPr lang="ru-RU" sz="1200" dirty="0" err="1">
                <a:solidFill>
                  <a:schemeClr val="tx1"/>
                </a:solidFill>
              </a:rPr>
              <a:t>ПДКрз</a:t>
            </a:r>
            <a:r>
              <a:rPr lang="ru-RU" sz="1200" dirty="0">
                <a:solidFill>
                  <a:schemeClr val="tx1"/>
                </a:solidFill>
              </a:rPr>
              <a:t> выше 10 мг/м</a:t>
            </a:r>
            <a:r>
              <a:rPr lang="ru-RU" sz="1200" baseline="30000" dirty="0">
                <a:solidFill>
                  <a:schemeClr val="tx1"/>
                </a:solidFill>
              </a:rPr>
              <a:t>3</a:t>
            </a:r>
            <a:r>
              <a:rPr lang="ru-RU" sz="1200" dirty="0">
                <a:solidFill>
                  <a:schemeClr val="tx1"/>
                </a:solidFill>
              </a:rPr>
              <a:t>), например, оксид углерода, аммиак, бензин.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82" y="2420887"/>
            <a:ext cx="3902406" cy="3168353"/>
          </a:xfrm>
        </p:spPr>
      </p:pic>
    </p:spTree>
    <p:extLst>
      <p:ext uri="{BB962C8B-B14F-4D97-AF65-F5344CB8AC3E}">
        <p14:creationId xmlns:p14="http://schemas.microsoft.com/office/powerpoint/2010/main" val="1762706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799288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Общие закономерности динамики концентраций загрязняющих веществ в атмосферном </a:t>
            </a:r>
            <a:r>
              <a:rPr lang="ru-RU" sz="1400" b="1" dirty="0" smtClean="0"/>
              <a:t>воздухе.</a:t>
            </a:r>
            <a:endParaRPr lang="ru-RU" sz="1400" dirty="0" smtClean="0"/>
          </a:p>
          <a:p>
            <a:pPr algn="just"/>
            <a:r>
              <a:rPr lang="ru-RU" sz="1400" dirty="0" smtClean="0"/>
              <a:t>На </a:t>
            </a:r>
            <a:r>
              <a:rPr lang="ru-RU" sz="1400" dirty="0"/>
              <a:t>загрязненности атмосферного воздуха в той или иной точке пространства сказываются обе составляющих баланса каждого из загрязняющих веществ: поступление от источников выбросов в пределах рассматриваемой территории, </a:t>
            </a:r>
            <a:r>
              <a:rPr lang="ru-RU" sz="1400" dirty="0" err="1"/>
              <a:t>привнос</a:t>
            </a:r>
            <a:r>
              <a:rPr lang="ru-RU" sz="1400" dirty="0"/>
              <a:t> извне, образование при вторичных реакциях (приходная часть), а также вынос за пределы рассматриваемой территории, осаждение, самоочищение (расходная часть). В условиях городов и промышленных зон, где поступление из источников выбросов преобладает над осаждением и самоочищением, решающим фактором формирования уровня загрязнения становятся </a:t>
            </a:r>
            <a:r>
              <a:rPr lang="ru-RU" sz="1400" dirty="0" err="1"/>
              <a:t>привнос</a:t>
            </a:r>
            <a:r>
              <a:rPr lang="ru-RU" sz="1400" dirty="0"/>
              <a:t> извне и интенсивность выноса за пределы рассматриваемой территории, что зависит от особенностей местной циркуляции атмосферы. </a:t>
            </a:r>
            <a:endParaRPr lang="ru-RU" sz="1400" dirty="0" smtClean="0"/>
          </a:p>
          <a:p>
            <a:pPr algn="just"/>
            <a:r>
              <a:rPr lang="ru-RU" sz="1400" dirty="0" err="1" smtClean="0"/>
              <a:t>Привнос</a:t>
            </a:r>
            <a:r>
              <a:rPr lang="ru-RU" sz="1400" dirty="0" smtClean="0"/>
              <a:t> </a:t>
            </a:r>
            <a:r>
              <a:rPr lang="ru-RU" sz="1400" dirty="0"/>
              <a:t>извне не всегда предполагает дальний перенос: для жилого массива внешним источником может быть соседняя (и не только соседняя) промышленная зона, если ветер в данный момент направлен от неё. Поэтому следует различать </a:t>
            </a:r>
            <a:r>
              <a:rPr lang="ru-RU" sz="1400" i="1" dirty="0"/>
              <a:t>динамику загрязнения для отдельной точки (микрорайона, участка местности)</a:t>
            </a:r>
            <a:r>
              <a:rPr lang="ru-RU" sz="1400" dirty="0"/>
              <a:t>, индивидуальную в каждом случае, и </a:t>
            </a:r>
            <a:r>
              <a:rPr lang="ru-RU" sz="1400" i="1" dirty="0"/>
              <a:t>динамику для города (промышленного района) в целом</a:t>
            </a:r>
            <a:r>
              <a:rPr lang="ru-RU" sz="1400" dirty="0"/>
              <a:t>, складывающуюся как нечто осредненное (интегрированное) из множества частных динамик. </a:t>
            </a:r>
            <a:endParaRPr lang="ru-RU" sz="1400" dirty="0" smtClean="0"/>
          </a:p>
          <a:p>
            <a:pPr algn="just"/>
            <a:r>
              <a:rPr lang="ru-RU" sz="1400" dirty="0" smtClean="0"/>
              <a:t>Максимумы </a:t>
            </a:r>
            <a:r>
              <a:rPr lang="ru-RU" sz="1400" dirty="0"/>
              <a:t>приземных концентраций загрязняющих веществ часто формируются не в непосредственной близости от источников выброса, а по направлению ветра на некотором удалении от него, составляющем примерно 10-кратную высоту источника для холодных выбросов и 20-кратную для </a:t>
            </a:r>
            <a:r>
              <a:rPr lang="ru-RU" sz="1400" dirty="0" smtClean="0"/>
              <a:t>горячих.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b="1" i="1" dirty="0"/>
              <a:t>Наиболее сильное загрязнение (при равных выбросах) обычно бывает связано с метеорологическими условиями, определяющими малую интенсивность атмосферных процессов</a:t>
            </a:r>
            <a:r>
              <a:rPr lang="ru-RU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66274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717032"/>
            <a:ext cx="8352928" cy="2592287"/>
          </a:xfrm>
        </p:spPr>
        <p:txBody>
          <a:bodyPr>
            <a:normAutofit fontScale="85000" lnSpcReduction="20000"/>
          </a:bodyPr>
          <a:lstStyle/>
          <a:p>
            <a:r>
              <a:rPr lang="ru-RU" sz="1400" b="1" i="1" dirty="0">
                <a:solidFill>
                  <a:schemeClr val="tx1"/>
                </a:solidFill>
              </a:rPr>
              <a:t>Потенциал загрязнения атмосферы (ПЗА)</a:t>
            </a:r>
            <a:r>
              <a:rPr lang="ru-RU" sz="1400" i="1" dirty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количественно выражает зависимость загрязнения от метеорологических и климатических факторов. Потенциал может реализовываться или не реализовываться, в зависимости от наличия или отсутствия источников загрязнения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400" dirty="0">
                <a:solidFill>
                  <a:schemeClr val="tx1"/>
                </a:solidFill>
              </a:rPr>
              <a:t>По величине климатического ПЗА на территории бывшего СССР было </a:t>
            </a:r>
            <a:r>
              <a:rPr lang="ru-RU" sz="1400" dirty="0" smtClean="0">
                <a:solidFill>
                  <a:schemeClr val="tx1"/>
                </a:solidFill>
              </a:rPr>
              <a:t>выделено </a:t>
            </a:r>
            <a:r>
              <a:rPr lang="ru-RU" sz="1400" dirty="0">
                <a:solidFill>
                  <a:schemeClr val="tx1"/>
                </a:solidFill>
              </a:rPr>
              <a:t>6 зон: </a:t>
            </a:r>
          </a:p>
          <a:p>
            <a:r>
              <a:rPr lang="ru-RU" sz="1400" dirty="0">
                <a:solidFill>
                  <a:schemeClr val="tx1"/>
                </a:solidFill>
              </a:rPr>
              <a:t>1) низкого ПЗА (северо-запад Европейской части);</a:t>
            </a:r>
          </a:p>
          <a:p>
            <a:r>
              <a:rPr lang="ru-RU" sz="1400" dirty="0">
                <a:solidFill>
                  <a:schemeClr val="tx1"/>
                </a:solidFill>
              </a:rPr>
              <a:t>2) умеренного ПЗА (север, северо-восток, центр и юго-запад Европейской части России, Белоруссия и преобладающая часть Украины, большая часть Западной Сибири, север Восточной Сибири и север Казахстана);</a:t>
            </a:r>
          </a:p>
          <a:p>
            <a:r>
              <a:rPr lang="ru-RU" sz="1400" dirty="0">
                <a:solidFill>
                  <a:schemeClr val="tx1"/>
                </a:solidFill>
              </a:rPr>
              <a:t>3) повышенного ПЗА (юго-восток Украины, Нижнее Поволжье, Северный Кавказ, большая часть Урала, запад Западной Сибири, преобладающая часть Казахстана, Камчатка, Сахалин и Приморье);</a:t>
            </a:r>
          </a:p>
          <a:p>
            <a:r>
              <a:rPr lang="ru-RU" sz="1400" dirty="0">
                <a:solidFill>
                  <a:schemeClr val="tx1"/>
                </a:solidFill>
              </a:rPr>
              <a:t>4) высокого ПЗА (Южный Урал, часть Восточной Сибири, юг Казахстана и Средняя Азия, Закавказье);</a:t>
            </a:r>
          </a:p>
          <a:p>
            <a:r>
              <a:rPr lang="ru-RU" sz="1400" dirty="0">
                <a:solidFill>
                  <a:schemeClr val="tx1"/>
                </a:solidFill>
              </a:rPr>
              <a:t>5) очень высокого ПЗА (горы Средней Азии и юга Сибири, преобладающая часть Восточной Сибири);</a:t>
            </a:r>
          </a:p>
          <a:p>
            <a:r>
              <a:rPr lang="ru-RU" sz="1400" dirty="0">
                <a:solidFill>
                  <a:schemeClr val="tx1"/>
                </a:solidFill>
              </a:rPr>
              <a:t>6) наиболее высокого ПЗА (Северо-Восток Сибири, Прибайкалье и Забайкалье). </a:t>
            </a:r>
          </a:p>
          <a:p>
            <a:endParaRPr lang="ru-RU" sz="1400" dirty="0"/>
          </a:p>
        </p:txBody>
      </p:sp>
      <p:pic>
        <p:nvPicPr>
          <p:cNvPr id="1026" name="Picture 2" descr="D:\Users\Sturman\UCHEBNYE\POSOBIE\MAPPING\ЭкКарт 2003\Pictures\ПЗА.pn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00" y="260350"/>
            <a:ext cx="5303050" cy="32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702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484784"/>
            <a:ext cx="77048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Официальное определение ВАК РФ:</a:t>
            </a:r>
          </a:p>
          <a:p>
            <a:pPr algn="just"/>
            <a:r>
              <a:rPr lang="ru-RU" sz="2000" i="1" dirty="0" smtClean="0"/>
              <a:t>Геоэкология </a:t>
            </a:r>
            <a:r>
              <a:rPr lang="ru-RU" sz="2000" i="1" dirty="0"/>
              <a:t>– междисциплинарное научное направление, объединяющее исследования состава, строения, свойств, процессов, физических и геохимических полей геосфер Земли как среды обитания человека и других организмов. Основной задачей геоэкологии является изучение изменений жизнеобеспечивающих ресурсов </a:t>
            </a:r>
            <a:r>
              <a:rPr lang="ru-RU" sz="2000" i="1" dirty="0" err="1"/>
              <a:t>геосферных</a:t>
            </a:r>
            <a:r>
              <a:rPr lang="ru-RU" sz="2000" i="1" dirty="0"/>
              <a:t> оболочек под влиянием природных и антропогенных факторов, их охрана, рациональное использование и контроль с целью сохранения для нынешних и будущих поколений людей продуктивной природной среды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8201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476672"/>
            <a:ext cx="4022159" cy="5904655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i="1" dirty="0">
                <a:solidFill>
                  <a:schemeClr val="tx1"/>
                </a:solidFill>
              </a:rPr>
              <a:t>Особенности микроклимата и загрязнение воздуха в городах и промышленных зонах</a:t>
            </a:r>
            <a:r>
              <a:rPr lang="ru-RU" dirty="0">
                <a:solidFill>
                  <a:schemeClr val="tx1"/>
                </a:solidFill>
              </a:rPr>
              <a:t>. Климат крупного города отличается от климата окрестностей, в </a:t>
            </a:r>
            <a:r>
              <a:rPr lang="ru-RU" dirty="0" err="1">
                <a:solidFill>
                  <a:schemeClr val="tx1"/>
                </a:solidFill>
              </a:rPr>
              <a:t>т.ч</a:t>
            </a:r>
            <a:r>
              <a:rPr lang="ru-RU" dirty="0">
                <a:solidFill>
                  <a:schemeClr val="tx1"/>
                </a:solidFill>
              </a:rPr>
              <a:t>. по таким особенностям, как более высокая температура (до 1-2</a:t>
            </a:r>
            <a:r>
              <a:rPr lang="ru-RU" baseline="30000" dirty="0">
                <a:solidFill>
                  <a:schemeClr val="tx1"/>
                </a:solidFill>
              </a:rPr>
              <a:t>о</a:t>
            </a:r>
            <a:r>
              <a:rPr lang="ru-RU" dirty="0">
                <a:solidFill>
                  <a:schemeClr val="tx1"/>
                </a:solidFill>
              </a:rPr>
              <a:t> на уровне средних и до 7</a:t>
            </a:r>
            <a:r>
              <a:rPr lang="ru-RU" baseline="30000" dirty="0">
                <a:solidFill>
                  <a:schemeClr val="tx1"/>
                </a:solidFill>
              </a:rPr>
              <a:t>о</a:t>
            </a:r>
            <a:r>
              <a:rPr lang="ru-RU" dirty="0">
                <a:solidFill>
                  <a:schemeClr val="tx1"/>
                </a:solidFill>
              </a:rPr>
              <a:t> в отдельные дни в крупнейших </a:t>
            </a:r>
            <a:r>
              <a:rPr lang="ru-RU" dirty="0" smtClean="0">
                <a:solidFill>
                  <a:schemeClr val="tx1"/>
                </a:solidFill>
              </a:rPr>
              <a:t>городах), </a:t>
            </a:r>
            <a:r>
              <a:rPr lang="ru-RU" dirty="0">
                <a:solidFill>
                  <a:schemeClr val="tx1"/>
                </a:solidFill>
              </a:rPr>
              <a:t>более частые туманы и осадки, наличие местных особенностей циркуляции, уменьшение ультрафиолетового излучения вследствие запыленности. Над крупными городами, особенно при безветрии и слабых ветрах, висит облако пыли, газов, дыма высотой до 1-2 км, хорошо видимое с самолетов и из космоса, и даже невооруженным глазом с прилегающих территорий. Состав этого облака зависит от промышленных выбросов, количества автомобилей и их технического состояния. Превышение температуры над окрестностями обычно достигает максимума в центре, где за счет прогрева зданий и строений, асфальта, утечек теплого воздуха из помещений, формируется «остров тепла» - важнейший фактор городского микроклимата.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93" y="1823180"/>
            <a:ext cx="4388491" cy="2325900"/>
          </a:xfrm>
        </p:spPr>
      </p:pic>
    </p:spTree>
    <p:extLst>
      <p:ext uri="{BB962C8B-B14F-4D97-AF65-F5344CB8AC3E}">
        <p14:creationId xmlns:p14="http://schemas.microsoft.com/office/powerpoint/2010/main" val="3041856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3573016"/>
            <a:ext cx="8352928" cy="2808312"/>
          </a:xfrm>
        </p:spPr>
        <p:txBody>
          <a:bodyPr>
            <a:noAutofit/>
          </a:bodyPr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Оксид (</a:t>
            </a:r>
            <a:r>
              <a:rPr lang="ru-RU" sz="1100" b="1" dirty="0" err="1">
                <a:solidFill>
                  <a:schemeClr val="tx1"/>
                </a:solidFill>
              </a:rPr>
              <a:t>монооксид</a:t>
            </a:r>
            <a:r>
              <a:rPr lang="ru-RU" sz="1100" b="1" dirty="0">
                <a:solidFill>
                  <a:schemeClr val="tx1"/>
                </a:solidFill>
              </a:rPr>
              <a:t>) углерода</a:t>
            </a:r>
            <a:r>
              <a:rPr lang="ru-RU" sz="1100" dirty="0">
                <a:solidFill>
                  <a:schemeClr val="tx1"/>
                </a:solidFill>
              </a:rPr>
              <a:t> (СО), известный также под бытовым названием «угарный газ», </a:t>
            </a:r>
            <a:r>
              <a:rPr lang="ru-RU" sz="1100" dirty="0">
                <a:solidFill>
                  <a:schemeClr val="tx1"/>
                </a:solidFill>
                <a:sym typeface="Times New Roman"/>
              </a:rPr>
              <a:t></a:t>
            </a:r>
            <a:r>
              <a:rPr lang="ru-RU" sz="1100" dirty="0">
                <a:solidFill>
                  <a:schemeClr val="tx1"/>
                </a:solidFill>
              </a:rPr>
              <a:t> самое распространенное вещество, загрязняющее атмосферу. Его глобальный выброс </a:t>
            </a:r>
            <a:r>
              <a:rPr lang="ru-RU" sz="1100" dirty="0" smtClean="0">
                <a:solidFill>
                  <a:schemeClr val="tx1"/>
                </a:solidFill>
              </a:rPr>
              <a:t>оценивается </a:t>
            </a:r>
            <a:r>
              <a:rPr lang="ru-RU" sz="1100" dirty="0">
                <a:solidFill>
                  <a:schemeClr val="tx1"/>
                </a:solidFill>
              </a:rPr>
              <a:t>(по состоянию на 2000 год) в 360 млн. т, из этого количества примерно 70% приходится на техногенные источники: неполное сгорание топлива в двигателях внутреннего сгорания (основной источник), производственные процессы в металлургии, сжигание топлива в теплоэнергетике. К естественным источникам оксида углерода относятся неполное разложение органических остатков, вулканизм. Существенную роль играют также степные и лесные пожары. 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Оксид углерода в атмосфере окисляется до диоксида углерода, что занимает от одного до нескольких месяцев. За это время оксид углерода успевает переместиться с воздушными потоками на значительные расстояния, в силу чего это вещество является региональным загрязнителем.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Токсическое действие связано с тем, что попадая в организм оксид углерода образует прочное соединение с гемоглобином и блокирует снабжение жизненно важных органов кислородом. По токсичности относится к 4 классу опасности; </a:t>
            </a:r>
            <a:r>
              <a:rPr lang="ru-RU" sz="1100" dirty="0" err="1">
                <a:solidFill>
                  <a:schemeClr val="tx1"/>
                </a:solidFill>
              </a:rPr>
              <a:t>ПДКрз</a:t>
            </a:r>
            <a:r>
              <a:rPr lang="ru-RU" sz="1100" dirty="0">
                <a:solidFill>
                  <a:schemeClr val="tx1"/>
                </a:solidFill>
              </a:rPr>
              <a:t> 20 мг/м</a:t>
            </a:r>
            <a:r>
              <a:rPr lang="ru-RU" sz="1100" baseline="30000" dirty="0">
                <a:solidFill>
                  <a:schemeClr val="tx1"/>
                </a:solidFill>
              </a:rPr>
              <a:t>3</a:t>
            </a:r>
            <a:r>
              <a:rPr lang="ru-RU" sz="1100" dirty="0">
                <a:solidFill>
                  <a:schemeClr val="tx1"/>
                </a:solidFill>
              </a:rPr>
              <a:t>, </a:t>
            </a:r>
            <a:r>
              <a:rPr lang="ru-RU" sz="1100" dirty="0" err="1">
                <a:solidFill>
                  <a:schemeClr val="tx1"/>
                </a:solidFill>
              </a:rPr>
              <a:t>ПДКмр</a:t>
            </a:r>
            <a:r>
              <a:rPr lang="ru-RU" sz="1100" dirty="0">
                <a:solidFill>
                  <a:schemeClr val="tx1"/>
                </a:solidFill>
              </a:rPr>
              <a:t> 5 мг/м</a:t>
            </a:r>
            <a:r>
              <a:rPr lang="ru-RU" sz="1100" baseline="30000" dirty="0">
                <a:solidFill>
                  <a:schemeClr val="tx1"/>
                </a:solidFill>
              </a:rPr>
              <a:t>3</a:t>
            </a:r>
            <a:r>
              <a:rPr lang="ru-RU" sz="1100" dirty="0">
                <a:solidFill>
                  <a:schemeClr val="tx1"/>
                </a:solidFill>
              </a:rPr>
              <a:t>, </a:t>
            </a:r>
            <a:r>
              <a:rPr lang="ru-RU" sz="1100" dirty="0" err="1">
                <a:solidFill>
                  <a:schemeClr val="tx1"/>
                </a:solidFill>
              </a:rPr>
              <a:t>ПДКсс</a:t>
            </a:r>
            <a:r>
              <a:rPr lang="ru-RU" sz="1100" dirty="0">
                <a:solidFill>
                  <a:schemeClr val="tx1"/>
                </a:solidFill>
              </a:rPr>
              <a:t> 3 мг/м</a:t>
            </a:r>
            <a:r>
              <a:rPr lang="ru-RU" sz="1100" baseline="30000" dirty="0">
                <a:solidFill>
                  <a:schemeClr val="tx1"/>
                </a:solidFill>
              </a:rPr>
              <a:t>3</a:t>
            </a:r>
            <a:r>
              <a:rPr lang="ru-RU" sz="11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По данным наблюдений </a:t>
            </a:r>
            <a:r>
              <a:rPr lang="en-US" sz="1100" dirty="0">
                <a:solidFill>
                  <a:schemeClr val="tx1"/>
                </a:solidFill>
              </a:rPr>
              <a:t>NASA </a:t>
            </a:r>
            <a:r>
              <a:rPr lang="ru-RU" sz="1100" dirty="0">
                <a:solidFill>
                  <a:schemeClr val="tx1"/>
                </a:solidFill>
              </a:rPr>
              <a:t>[109], на региональном уровне наиболее высокие концентрации оксида углерода (до 0,2 – 0,4 мг/м</a:t>
            </a:r>
            <a:r>
              <a:rPr lang="ru-RU" sz="1100" baseline="30000" dirty="0">
                <a:solidFill>
                  <a:schemeClr val="tx1"/>
                </a:solidFill>
              </a:rPr>
              <a:t>3</a:t>
            </a:r>
            <a:r>
              <a:rPr lang="ru-RU" sz="1100" dirty="0">
                <a:solidFill>
                  <a:schemeClr val="tx1"/>
                </a:solidFill>
              </a:rPr>
              <a:t>) наблюдаются в Юго-Восточной Азии за счет техногенных выбросов, а также в тропической части Африки и, в отдельные годы, Южной Америки за счет лесных и саванных пожаров. Летом 2010 г. вследствие этой же причины повышенные концентрации наблюдались над Европейской частью </a:t>
            </a:r>
            <a:r>
              <a:rPr lang="ru-RU" sz="1100" dirty="0" smtClean="0">
                <a:solidFill>
                  <a:schemeClr val="tx1"/>
                </a:solidFill>
              </a:rPr>
              <a:t>России</a:t>
            </a:r>
            <a:r>
              <a:rPr lang="ru-RU" sz="1200" dirty="0" smtClean="0">
                <a:solidFill>
                  <a:schemeClr val="tx1"/>
                </a:solidFill>
              </a:rPr>
              <a:t>.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60" y="332656"/>
            <a:ext cx="6373960" cy="3186980"/>
          </a:xfrm>
        </p:spPr>
      </p:pic>
    </p:spTree>
    <p:extLst>
      <p:ext uri="{BB962C8B-B14F-4D97-AF65-F5344CB8AC3E}">
        <p14:creationId xmlns:p14="http://schemas.microsoft.com/office/powerpoint/2010/main" val="513592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1683" y="387822"/>
            <a:ext cx="80648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Диоксид серы</a:t>
            </a:r>
            <a:r>
              <a:rPr lang="ru-RU" sz="1200" dirty="0"/>
              <a:t> (</a:t>
            </a:r>
            <a:r>
              <a:rPr lang="en-US" sz="1200" dirty="0"/>
              <a:t>SO</a:t>
            </a:r>
            <a:r>
              <a:rPr lang="ru-RU" sz="1200" baseline="-25000" dirty="0"/>
              <a:t>2</a:t>
            </a:r>
            <a:r>
              <a:rPr lang="ru-RU" sz="1200" dirty="0"/>
              <a:t>). Глобальный годовой выброс от техногенных источников составляет по состоянию на 2000 г. примерно 100 млн. т. и снижается. Максимум, составлявший около 130 млн. т. был пройден в 1980-х </a:t>
            </a:r>
            <a:r>
              <a:rPr lang="ru-RU" sz="1200" dirty="0" smtClean="0"/>
              <a:t>гг. </a:t>
            </a:r>
            <a:r>
              <a:rPr lang="ru-RU" sz="1200" dirty="0"/>
              <a:t>Техногенный выброс диоксида серы близок к поступлению в атмосферу от естественных источников (главным образом, вулканических выбросов) </a:t>
            </a:r>
            <a:r>
              <a:rPr lang="ru-RU" sz="1200" dirty="0">
                <a:sym typeface="Times New Roman"/>
              </a:rPr>
              <a:t>-</a:t>
            </a:r>
            <a:r>
              <a:rPr lang="ru-RU" sz="1200" dirty="0" smtClean="0"/>
              <a:t> </a:t>
            </a:r>
            <a:r>
              <a:rPr lang="ru-RU" sz="1200" dirty="0"/>
              <a:t>140 млн. т в год, с большой межгодовой изменчивостью. Техногенный выброс диоксида серы на 70% обусловлен сжиганием угля и на 16% </a:t>
            </a:r>
            <a:r>
              <a:rPr lang="ru-RU" sz="1200" dirty="0">
                <a:sym typeface="Times New Roman"/>
              </a:rPr>
              <a:t>-</a:t>
            </a:r>
            <a:r>
              <a:rPr lang="ru-RU" sz="1200" dirty="0" smtClean="0"/>
              <a:t> </a:t>
            </a:r>
            <a:r>
              <a:rPr lang="ru-RU" sz="1200" dirty="0"/>
              <a:t>сжиганием жидкого топлива (мазута, нефти), остальное приходится на промышленные </a:t>
            </a:r>
            <a:r>
              <a:rPr lang="ru-RU" sz="1200" dirty="0" smtClean="0"/>
              <a:t>выбросы. </a:t>
            </a:r>
            <a:r>
              <a:rPr lang="ru-RU" sz="1200" dirty="0"/>
              <a:t>В атмосфере диоксид серы сохраняется несколько часов и в связи с этим является локальным загрязнителем. Диоксид серы в атмосфере вступает в реакции с водяным паром, приводящие к образованию серной и сернистой кислот. Это один из основных источников формирования кислотных атмосферных осадков. </a:t>
            </a:r>
          </a:p>
          <a:p>
            <a:pPr algn="just"/>
            <a:r>
              <a:rPr lang="ru-RU" sz="1200" dirty="0"/>
              <a:t>Диоксид серы – вещество 3-го класса опасности; </a:t>
            </a:r>
            <a:r>
              <a:rPr lang="ru-RU" sz="1200" dirty="0" err="1"/>
              <a:t>ПДКрз</a:t>
            </a:r>
            <a:r>
              <a:rPr lang="ru-RU" sz="1200" dirty="0"/>
              <a:t> 10 мг/м</a:t>
            </a:r>
            <a:r>
              <a:rPr lang="ru-RU" sz="1200" baseline="30000" dirty="0"/>
              <a:t>3</a:t>
            </a:r>
            <a:r>
              <a:rPr lang="ru-RU" sz="1200" dirty="0"/>
              <a:t>, </a:t>
            </a:r>
            <a:r>
              <a:rPr lang="ru-RU" sz="1200" dirty="0" err="1"/>
              <a:t>ПДКмр</a:t>
            </a:r>
            <a:r>
              <a:rPr lang="ru-RU" sz="1200" dirty="0"/>
              <a:t> 0,5 мг/м</a:t>
            </a:r>
            <a:r>
              <a:rPr lang="ru-RU" sz="1200" baseline="30000" dirty="0"/>
              <a:t>3</a:t>
            </a:r>
            <a:r>
              <a:rPr lang="ru-RU" sz="1200" dirty="0"/>
              <a:t>, </a:t>
            </a:r>
            <a:r>
              <a:rPr lang="ru-RU" sz="1200" dirty="0" err="1"/>
              <a:t>ПДКсс</a:t>
            </a:r>
            <a:r>
              <a:rPr lang="ru-RU" sz="1200" dirty="0"/>
              <a:t> 0,05 мг/м</a:t>
            </a:r>
            <a:r>
              <a:rPr lang="ru-RU" sz="1200" baseline="30000" dirty="0"/>
              <a:t>3</a:t>
            </a:r>
            <a:r>
              <a:rPr lang="ru-RU" sz="1200" dirty="0"/>
              <a:t>. Токсическое действие связано с раздражающим воздействием на верхние дыхательные пути и легкие, способствующим развитию легочных заболеваний.</a:t>
            </a:r>
          </a:p>
          <a:p>
            <a:pPr algn="just"/>
            <a:r>
              <a:rPr lang="ru-RU" sz="1200" dirty="0"/>
              <a:t>Сокращение выбросов диоксида серы в энергетике достигается за счет вытеснения угля и мазута газовым топливом. Промышленные выбросы диоксида серы, главным образом в цветной металлургии, удается сократить путем организации их улавливания и переработки, с получением серной кислоты и/или элементарной серы. В ряде зарубежных стран, где сохраняется значительное использование угля в теплоэнергетики, для снижения выбросов диоксида серы практикуется также предварительная очистка угла от сернистых соединений (</a:t>
            </a:r>
            <a:r>
              <a:rPr lang="ru-RU" sz="1200" dirty="0" err="1"/>
              <a:t>обессеривание</a:t>
            </a:r>
            <a:r>
              <a:rPr lang="ru-RU" sz="1200" dirty="0"/>
              <a:t>). Благодаря применению указанных мер выбросы и концентрации диоксида серы в большинстве стран мира, включая Россию, в последние десятилетия значительно сократились. Рост выбросов диоксида серы пока продолжается в Южной и Восточной </a:t>
            </a:r>
            <a:r>
              <a:rPr lang="ru-RU" sz="1200" dirty="0" smtClean="0"/>
              <a:t>Азии. </a:t>
            </a:r>
            <a:r>
              <a:rPr lang="ru-RU" sz="1200" dirty="0"/>
              <a:t>Диоксид серы – типичное («классическое») загрязняющее вещество индустриальной эпохи. Мировой выброс этого вещества прошел пик еще в 1970 –х гг</a:t>
            </a:r>
            <a:r>
              <a:rPr lang="ru-RU" sz="1200" dirty="0" smtClean="0"/>
              <a:t>. </a:t>
            </a:r>
            <a:r>
              <a:rPr lang="ru-RU" sz="1200" dirty="0"/>
              <a:t>В России фоновые концентрации диоксида серы составляют от 0,0003 мг/м</a:t>
            </a:r>
            <a:r>
              <a:rPr lang="ru-RU" sz="1200" baseline="30000" dirty="0"/>
              <a:t>3</a:t>
            </a:r>
            <a:r>
              <a:rPr lang="ru-RU" sz="1200" dirty="0"/>
              <a:t> в теплый период года до 0,0025 мг/м</a:t>
            </a:r>
            <a:r>
              <a:rPr lang="ru-RU" sz="1200" baseline="30000" dirty="0"/>
              <a:t>3</a:t>
            </a:r>
            <a:r>
              <a:rPr lang="ru-RU" sz="1200" dirty="0"/>
              <a:t> в </a:t>
            </a:r>
            <a:r>
              <a:rPr lang="ru-RU" sz="1200" dirty="0" smtClean="0"/>
              <a:t>холодный, </a:t>
            </a:r>
            <a:r>
              <a:rPr lang="ru-RU" sz="1200" dirty="0"/>
              <a:t>что на 1-3 порядка ниже ПДК. Превышения ПДК по диоксиду серы в настоящее время наблюдаются в городах – центрах цветной металлургии (Никель, Заполярный, Мончегорск, Медногорск</a:t>
            </a:r>
            <a:r>
              <a:rPr lang="ru-RU" sz="1200" dirty="0" smtClean="0"/>
              <a:t>), </a:t>
            </a:r>
            <a:r>
              <a:rPr lang="ru-RU" sz="1200" dirty="0"/>
              <a:t>где в производственном процессе используются сульфидные руды.</a:t>
            </a:r>
          </a:p>
        </p:txBody>
      </p:sp>
    </p:spTree>
    <p:extLst>
      <p:ext uri="{BB962C8B-B14F-4D97-AF65-F5344CB8AC3E}">
        <p14:creationId xmlns:p14="http://schemas.microsoft.com/office/powerpoint/2010/main" val="4062137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3645024"/>
            <a:ext cx="7920880" cy="2808311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Оксиды азота</a:t>
            </a:r>
            <a:r>
              <a:rPr lang="ru-RU" dirty="0">
                <a:solidFill>
                  <a:schemeClr val="tx1"/>
                </a:solidFill>
              </a:rPr>
              <a:t> (</a:t>
            </a:r>
            <a:r>
              <a:rPr lang="en-US" dirty="0">
                <a:solidFill>
                  <a:schemeClr val="tx1"/>
                </a:solidFill>
              </a:rPr>
              <a:t>NO</a:t>
            </a:r>
            <a:r>
              <a:rPr lang="ru-RU" baseline="-25000" dirty="0">
                <a:solidFill>
                  <a:schemeClr val="tx1"/>
                </a:solidFill>
              </a:rPr>
              <a:t>х</a:t>
            </a:r>
            <a:r>
              <a:rPr lang="ru-RU" dirty="0">
                <a:solidFill>
                  <a:schemeClr val="tx1"/>
                </a:solidFill>
              </a:rPr>
              <a:t>) образуются из азота и кислорода воздуха при высоких температурах. Окисление азота происходит как </a:t>
            </a:r>
            <a:r>
              <a:rPr lang="ru-RU" i="1" dirty="0">
                <a:solidFill>
                  <a:schemeClr val="tx1"/>
                </a:solidFill>
              </a:rPr>
              <a:t>в естественных условиях</a:t>
            </a:r>
            <a:r>
              <a:rPr lang="ru-RU" dirty="0">
                <a:solidFill>
                  <a:schemeClr val="tx1"/>
                </a:solidFill>
              </a:rPr>
              <a:t>, при грозах, пожарах, вулканических извержениях, так и </a:t>
            </a:r>
            <a:r>
              <a:rPr lang="ru-RU" i="1" dirty="0">
                <a:solidFill>
                  <a:schemeClr val="tx1"/>
                </a:solidFill>
              </a:rPr>
              <a:t>в технических устройствах</a:t>
            </a:r>
            <a:r>
              <a:rPr lang="ru-RU" dirty="0">
                <a:solidFill>
                  <a:schemeClr val="tx1"/>
                </a:solidFill>
              </a:rPr>
              <a:t> - двигателях внутреннего сгорания, печах различного назначения и др. 95% техногенных выбросов оксидов азота приходится на энергетику и транспорт, 5% </a:t>
            </a:r>
            <a:r>
              <a:rPr lang="ru-RU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на химическую, металлургическую и другие отрасли промышленности. Непосредственно из азота и кислорода воздуха образуется </a:t>
            </a:r>
            <a:r>
              <a:rPr lang="ru-RU" dirty="0" err="1">
                <a:solidFill>
                  <a:schemeClr val="tx1"/>
                </a:solidFill>
              </a:rPr>
              <a:t>монооксид</a:t>
            </a:r>
            <a:r>
              <a:rPr lang="ru-RU" dirty="0">
                <a:solidFill>
                  <a:schemeClr val="tx1"/>
                </a:solidFill>
              </a:rPr>
              <a:t> азота (</a:t>
            </a:r>
            <a:r>
              <a:rPr lang="en-US" dirty="0">
                <a:solidFill>
                  <a:schemeClr val="tx1"/>
                </a:solidFill>
              </a:rPr>
              <a:t>NO</a:t>
            </a:r>
            <a:r>
              <a:rPr lang="ru-RU" dirty="0">
                <a:solidFill>
                  <a:schemeClr val="tx1"/>
                </a:solidFill>
              </a:rPr>
              <a:t>), в воздухе он быстро окисляется до диоксида азота (</a:t>
            </a:r>
            <a:r>
              <a:rPr lang="en-US" dirty="0">
                <a:solidFill>
                  <a:schemeClr val="tx1"/>
                </a:solidFill>
              </a:rPr>
              <a:t>NO</a:t>
            </a:r>
            <a:r>
              <a:rPr lang="ru-RU" baseline="-25000" dirty="0">
                <a:solidFill>
                  <a:schemeClr val="tx1"/>
                </a:solidFill>
              </a:rPr>
              <a:t>2</a:t>
            </a:r>
            <a:r>
              <a:rPr lang="ru-RU" dirty="0">
                <a:solidFill>
                  <a:schemeClr val="tx1"/>
                </a:solidFill>
              </a:rPr>
              <a:t>). Техногенный выброс оксидов азота по состоянию на 2000 г. составляет примерно 120 млн. т. и продолжает расти. Образование оксидов азота при естественных процессах сопоставимо с техногенной эмиссией, а по некоторым оценкам даже существенно превосходит ее. Однако антропогенное загрязнение оксидами азота сконцентрировано на сравнительно небольших территориях городов и промышленных районов. Оксиды азота сохраняются в атмосфере в среднем около 3 суток, в связи с чем являются локальным и отчасти региональным загрязнителем.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Оксиды азота относятся к 3 классу опасности; для наиболее распространенного из них диоксида (</a:t>
            </a:r>
            <a:r>
              <a:rPr lang="en-US" dirty="0">
                <a:solidFill>
                  <a:schemeClr val="tx1"/>
                </a:solidFill>
              </a:rPr>
              <a:t>NO</a:t>
            </a:r>
            <a:r>
              <a:rPr lang="ru-RU" baseline="-25000" dirty="0">
                <a:solidFill>
                  <a:schemeClr val="tx1"/>
                </a:solidFill>
              </a:rPr>
              <a:t>2</a:t>
            </a:r>
            <a:r>
              <a:rPr lang="ru-RU" dirty="0">
                <a:solidFill>
                  <a:schemeClr val="tx1"/>
                </a:solidFill>
              </a:rPr>
              <a:t>) </a:t>
            </a:r>
            <a:r>
              <a:rPr lang="ru-RU" dirty="0" err="1">
                <a:solidFill>
                  <a:schemeClr val="tx1"/>
                </a:solidFill>
              </a:rPr>
              <a:t>ПДКрз</a:t>
            </a:r>
            <a:r>
              <a:rPr lang="ru-RU" dirty="0">
                <a:solidFill>
                  <a:schemeClr val="tx1"/>
                </a:solidFill>
              </a:rPr>
              <a:t> составляет 2 мг/м</a:t>
            </a:r>
            <a:r>
              <a:rPr lang="ru-RU" baseline="30000" dirty="0">
                <a:solidFill>
                  <a:schemeClr val="tx1"/>
                </a:solidFill>
              </a:rPr>
              <a:t>3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ПДКмр</a:t>
            </a:r>
            <a:r>
              <a:rPr lang="ru-RU" dirty="0">
                <a:solidFill>
                  <a:schemeClr val="tx1"/>
                </a:solidFill>
              </a:rPr>
              <a:t> 0,2 мг/м</a:t>
            </a:r>
            <a:r>
              <a:rPr lang="ru-RU" baseline="30000" dirty="0">
                <a:solidFill>
                  <a:schemeClr val="tx1"/>
                </a:solidFill>
              </a:rPr>
              <a:t>3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ПДКсс</a:t>
            </a:r>
            <a:r>
              <a:rPr lang="ru-RU" dirty="0">
                <a:solidFill>
                  <a:schemeClr val="tx1"/>
                </a:solidFill>
              </a:rPr>
              <a:t> 0,045 мг/м</a:t>
            </a:r>
            <a:r>
              <a:rPr lang="ru-RU" baseline="30000" dirty="0">
                <a:solidFill>
                  <a:schemeClr val="tx1"/>
                </a:solidFill>
              </a:rPr>
              <a:t>3</a:t>
            </a:r>
            <a:r>
              <a:rPr lang="ru-RU" dirty="0">
                <a:solidFill>
                  <a:schemeClr val="tx1"/>
                </a:solidFill>
              </a:rPr>
              <a:t>.  Оксиды азота оказывают раздражающее воздействие на носоглотку, слизистые оболочки глаз, способствуют развитию отека легких. Длительное воздействие оксидов азота способно снижать устойчивость организма к инфекции, вызывать хронические заболевания легких.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64704"/>
            <a:ext cx="7466268" cy="2592288"/>
          </a:xfrm>
        </p:spPr>
      </p:pic>
    </p:spTree>
    <p:extLst>
      <p:ext uri="{BB962C8B-B14F-4D97-AF65-F5344CB8AC3E}">
        <p14:creationId xmlns:p14="http://schemas.microsoft.com/office/powerpoint/2010/main" val="3379668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08720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/>
              <a:t>Оксиды азота и атмосферный смог</a:t>
            </a:r>
            <a:r>
              <a:rPr lang="ru-RU" sz="1400" dirty="0"/>
              <a:t>. Оксиды азота под воздействием ультрафиолетовой солнечной радиации вступают в фотохимические реакции с углеводородами, в результате чего образуется </a:t>
            </a:r>
            <a:r>
              <a:rPr lang="ru-RU" sz="1400" i="1" dirty="0"/>
              <a:t>фотохимический смог</a:t>
            </a:r>
            <a:r>
              <a:rPr lang="ru-RU" sz="1400" dirty="0"/>
              <a:t>  (известен также  под названиями: окислительный, сухой, или смог лос-анджелесского типа). Его основными компонентами являются </a:t>
            </a:r>
            <a:r>
              <a:rPr lang="ru-RU" sz="1400" dirty="0" err="1"/>
              <a:t>пероксилацетилнитрат</a:t>
            </a:r>
            <a:r>
              <a:rPr lang="ru-RU" sz="1400" dirty="0"/>
              <a:t> (ПАН), </a:t>
            </a:r>
            <a:r>
              <a:rPr lang="ru-RU" sz="1400" dirty="0" err="1"/>
              <a:t>пероксибензоилнитрат</a:t>
            </a:r>
            <a:r>
              <a:rPr lang="ru-RU" sz="1400" dirty="0"/>
              <a:t> (ПБН), перекись водорода, озон. Фотохимический смог образуется при высоких температурах и солнечной радиации, в условиях застоя воздуха, в сильно загрязненной атмосфере крупных городов тропического, субтропического и южной части умеренного поясов. Вещества, входящие в состав фотохимического смога, вызывают раздражение и воспаление глаз, носоглотки, спазмы грудной клетки. При похолодании входящий в состав смога ПАН конденсируется в виде клейкой жидкости, пагубно действующей на растительный </a:t>
            </a:r>
            <a:r>
              <a:rPr lang="ru-RU" sz="1400" dirty="0" smtClean="0"/>
              <a:t>покров. </a:t>
            </a:r>
            <a:r>
              <a:rPr lang="ru-RU" sz="1400" dirty="0"/>
              <a:t>Наиболее характерное вещество фотохимического смога – озон. Во многих странах мира контролю озона в приземном слое уделяется значительное внимание. В России, где в силу северного расположения преобладающей части территории актуальность данной проблемы считается не столь высокой, концентрации озона контролируются только в Санкт-Петербурге и окрестностях (превышения ПДК в отдельные месяцы до 2 раз) и Новосибирске (превышений ПДК не зафиксировано</a:t>
            </a:r>
            <a:r>
              <a:rPr lang="ru-RU" sz="1400" dirty="0" smtClean="0"/>
              <a:t>).</a:t>
            </a:r>
            <a:endParaRPr lang="ru-RU" sz="1400" dirty="0"/>
          </a:p>
          <a:p>
            <a:pPr algn="just"/>
            <a:r>
              <a:rPr lang="ru-RU" sz="1400" dirty="0"/>
              <a:t>Наряду с фотохимическим, известны также другие типы смога: восстановительный и ледяной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i="1" dirty="0"/>
              <a:t>Восстановительный смог</a:t>
            </a:r>
            <a:r>
              <a:rPr lang="ru-RU" sz="1400" dirty="0"/>
              <a:t>  (другие названия – влажный, дымовой, смог лондонского типа) представляет собой смесь капель тумана, диоксида серы, сажи и других твердых частиц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i="1" dirty="0"/>
              <a:t>Ледяной смог</a:t>
            </a:r>
            <a:r>
              <a:rPr lang="ru-RU" sz="1400" dirty="0"/>
              <a:t> (смог аляскинского типа) – сочетание кристаллов льда, пыли, газообразных загрязнений.</a:t>
            </a:r>
          </a:p>
        </p:txBody>
      </p:sp>
    </p:spTree>
    <p:extLst>
      <p:ext uri="{BB962C8B-B14F-4D97-AF65-F5344CB8AC3E}">
        <p14:creationId xmlns:p14="http://schemas.microsoft.com/office/powerpoint/2010/main" val="37512016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284984"/>
            <a:ext cx="8424936" cy="3240359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250" b="1" dirty="0">
                <a:solidFill>
                  <a:schemeClr val="tx1"/>
                </a:solidFill>
              </a:rPr>
              <a:t>Твердые взвешенные частицы</a:t>
            </a:r>
            <a:r>
              <a:rPr lang="ru-RU" sz="1250" dirty="0">
                <a:solidFill>
                  <a:schemeClr val="tx1"/>
                </a:solidFill>
              </a:rPr>
              <a:t> (аэрозоль) поступают в атмосферу от множества как естественных, так и техногенных источников. Естественными источниками являются процессы дефляции, волнение на поверхности водоемов, вулканические выбросы, выделение пыльцы растений. Техногенное образование аэрозолей связано с усиленной дефляцией на пахотных и других нарушенных землях, выбросами тепловых электростанций, предприятий стройиндустрии, металлургических и других заводов, погрузочно-разгрузочными операциями, работой транспорта. Согласно существующим оценкам, одновременно в атмосфере находится примерно 50 млн. т взвешенных частиц, за год эта масса обновляется 100 раз. Таким образом, годовая эмиссия твердых частиц достигает 5 млрд. т, причем вклад естественных и техногенных источников </a:t>
            </a:r>
            <a:r>
              <a:rPr lang="ru-RU" sz="1250" dirty="0" smtClean="0">
                <a:solidFill>
                  <a:schemeClr val="tx1"/>
                </a:solidFill>
              </a:rPr>
              <a:t>считается </a:t>
            </a:r>
            <a:r>
              <a:rPr lang="ru-RU" sz="1250" dirty="0">
                <a:solidFill>
                  <a:schemeClr val="tx1"/>
                </a:solidFill>
              </a:rPr>
              <a:t>примерно равнозначным</a:t>
            </a:r>
            <a:r>
              <a:rPr lang="ru-RU" sz="1250" dirty="0" smtClean="0">
                <a:solidFill>
                  <a:schemeClr val="tx1"/>
                </a:solidFill>
              </a:rPr>
              <a:t>.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250" dirty="0">
                <a:solidFill>
                  <a:schemeClr val="tx1"/>
                </a:solidFill>
              </a:rPr>
              <a:t>В США, Европейского союза, Южной и Восточной Азии большое внимание уделяется контролю взвешенных частиц РМ</a:t>
            </a:r>
            <a:r>
              <a:rPr lang="ru-RU" sz="1250" baseline="-25000" dirty="0">
                <a:solidFill>
                  <a:schemeClr val="tx1"/>
                </a:solidFill>
              </a:rPr>
              <a:t>2,5</a:t>
            </a:r>
            <a:r>
              <a:rPr lang="ru-RU" sz="1250" dirty="0">
                <a:solidFill>
                  <a:schemeClr val="tx1"/>
                </a:solidFill>
              </a:rPr>
              <a:t> (мельче 2,5 </a:t>
            </a:r>
            <a:r>
              <a:rPr lang="ru-RU" sz="1250" dirty="0" err="1">
                <a:solidFill>
                  <a:schemeClr val="tx1"/>
                </a:solidFill>
              </a:rPr>
              <a:t>мк</a:t>
            </a:r>
            <a:r>
              <a:rPr lang="ru-RU" sz="1250" dirty="0">
                <a:solidFill>
                  <a:schemeClr val="tx1"/>
                </a:solidFill>
              </a:rPr>
              <a:t>) и РМ</a:t>
            </a:r>
            <a:r>
              <a:rPr lang="ru-RU" sz="1250" baseline="-25000" dirty="0">
                <a:solidFill>
                  <a:schemeClr val="tx1"/>
                </a:solidFill>
              </a:rPr>
              <a:t>10 </a:t>
            </a:r>
            <a:r>
              <a:rPr lang="ru-RU" sz="1250" dirty="0">
                <a:solidFill>
                  <a:schemeClr val="tx1"/>
                </a:solidFill>
              </a:rPr>
              <a:t>(мельче 10 </a:t>
            </a:r>
            <a:r>
              <a:rPr lang="ru-RU" sz="1250" dirty="0" err="1">
                <a:solidFill>
                  <a:schemeClr val="tx1"/>
                </a:solidFill>
              </a:rPr>
              <a:t>мк</a:t>
            </a:r>
            <a:r>
              <a:rPr lang="ru-RU" sz="1250" dirty="0">
                <a:solidFill>
                  <a:schemeClr val="tx1"/>
                </a:solidFill>
              </a:rPr>
              <a:t>), на которые приходится от 40 до 70% всей массы твердых взвешенных частиц. Из разработанной NASA (США) спутниковой карты загрязнения атмосферного воздуха взвешенными частицами </a:t>
            </a:r>
            <a:r>
              <a:rPr lang="ru-RU" sz="1250" dirty="0" smtClean="0">
                <a:solidFill>
                  <a:schemeClr val="tx1"/>
                </a:solidFill>
              </a:rPr>
              <a:t>РМ</a:t>
            </a:r>
            <a:r>
              <a:rPr lang="ru-RU" sz="1250" baseline="-25000" dirty="0" smtClean="0">
                <a:solidFill>
                  <a:schemeClr val="tx1"/>
                </a:solidFill>
              </a:rPr>
              <a:t>2,5</a:t>
            </a:r>
            <a:r>
              <a:rPr lang="ru-RU" sz="1250" dirty="0" smtClean="0">
                <a:solidFill>
                  <a:schemeClr val="tx1"/>
                </a:solidFill>
              </a:rPr>
              <a:t> </a:t>
            </a:r>
            <a:r>
              <a:rPr lang="ru-RU" sz="1250" dirty="0">
                <a:solidFill>
                  <a:schemeClr val="tx1"/>
                </a:solidFill>
              </a:rPr>
              <a:t>следует, что данный вид загрязнения, как правило не контролируемый наземными постами мониторинга в России, для ее территории практически не актуален, в отличие от Северной Африки, Ближнего и Среднего Востока, Китая, и даже ряда стран Западной и Центральной Европы. Однако в южной части территории России превышения гигиенических стандартов по взвешенным частицам (пыль нетоксичная, без подразделения по размером частиц) наблюдаются нередко, особенно летом.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85" y="404664"/>
            <a:ext cx="5616625" cy="2808311"/>
          </a:xfrm>
        </p:spPr>
      </p:pic>
    </p:spTree>
    <p:extLst>
      <p:ext uri="{BB962C8B-B14F-4D97-AF65-F5344CB8AC3E}">
        <p14:creationId xmlns:p14="http://schemas.microsoft.com/office/powerpoint/2010/main" val="19112418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4392488" cy="6264695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300" b="1" dirty="0">
                <a:solidFill>
                  <a:schemeClr val="tx1"/>
                </a:solidFill>
              </a:rPr>
              <a:t>Углеводороды</a:t>
            </a:r>
            <a:r>
              <a:rPr lang="ru-RU" sz="1300" dirty="0">
                <a:solidFill>
                  <a:schemeClr val="tx1"/>
                </a:solidFill>
              </a:rPr>
              <a:t> – общее название обширного класса соединений, весьма разнообразных как по происхождению, так и по степени эколого-гигиенической опасности. В зависимости от химической природы, наличия примесей, класс опасности  углеводородов изменяется от 4-го (бензин нефтяной малосернистый) до 1-го (3,4-бенз(а)</a:t>
            </a:r>
            <a:r>
              <a:rPr lang="ru-RU" sz="1300" dirty="0" err="1">
                <a:solidFill>
                  <a:schemeClr val="tx1"/>
                </a:solidFill>
              </a:rPr>
              <a:t>пирен</a:t>
            </a:r>
            <a:r>
              <a:rPr lang="ru-RU" sz="1300" dirty="0">
                <a:solidFill>
                  <a:schemeClr val="tx1"/>
                </a:solidFill>
              </a:rPr>
              <a:t> и другие полициклические ароматические углеводороды). Особая опасность </a:t>
            </a:r>
            <a:r>
              <a:rPr lang="ru-RU" sz="1300" b="1" i="1" dirty="0">
                <a:solidFill>
                  <a:schemeClr val="tx1"/>
                </a:solidFill>
              </a:rPr>
              <a:t>3,4-бенз(а)</a:t>
            </a:r>
            <a:r>
              <a:rPr lang="ru-RU" sz="1300" b="1" i="1" dirty="0" err="1">
                <a:solidFill>
                  <a:schemeClr val="tx1"/>
                </a:solidFill>
              </a:rPr>
              <a:t>пирена</a:t>
            </a:r>
            <a:r>
              <a:rPr lang="ru-RU" sz="1300" b="1" i="1" dirty="0">
                <a:solidFill>
                  <a:schemeClr val="tx1"/>
                </a:solidFill>
              </a:rPr>
              <a:t> и других полициклических ароматических углеводородов</a:t>
            </a:r>
            <a:r>
              <a:rPr lang="ru-RU" sz="1300" dirty="0">
                <a:solidFill>
                  <a:schemeClr val="tx1"/>
                </a:solidFill>
              </a:rPr>
              <a:t> (ПАУ) связана с их высокой </a:t>
            </a:r>
            <a:r>
              <a:rPr lang="ru-RU" sz="1300" dirty="0" err="1">
                <a:solidFill>
                  <a:schemeClr val="tx1"/>
                </a:solidFill>
              </a:rPr>
              <a:t>канцерогенностью</a:t>
            </a:r>
            <a:r>
              <a:rPr lang="ru-RU" sz="1300" dirty="0">
                <a:solidFill>
                  <a:schemeClr val="tx1"/>
                </a:solidFill>
              </a:rPr>
              <a:t> (для 3,4 </a:t>
            </a:r>
            <a:r>
              <a:rPr lang="ru-RU" sz="1300" dirty="0" err="1">
                <a:solidFill>
                  <a:schemeClr val="tx1"/>
                </a:solidFill>
              </a:rPr>
              <a:t>банз</a:t>
            </a:r>
            <a:r>
              <a:rPr lang="ru-RU" sz="1300" dirty="0">
                <a:solidFill>
                  <a:schemeClr val="tx1"/>
                </a:solidFill>
              </a:rPr>
              <a:t>(а)</a:t>
            </a:r>
            <a:r>
              <a:rPr lang="ru-RU" sz="1300" dirty="0" err="1">
                <a:solidFill>
                  <a:schemeClr val="tx1"/>
                </a:solidFill>
              </a:rPr>
              <a:t>пирена</a:t>
            </a:r>
            <a:r>
              <a:rPr lang="ru-RU" sz="1300" dirty="0">
                <a:solidFill>
                  <a:schemeClr val="tx1"/>
                </a:solidFill>
              </a:rPr>
              <a:t> установлены </a:t>
            </a:r>
            <a:r>
              <a:rPr lang="ru-RU" sz="1300" dirty="0" err="1">
                <a:solidFill>
                  <a:schemeClr val="tx1"/>
                </a:solidFill>
              </a:rPr>
              <a:t>ПДКрз</a:t>
            </a:r>
            <a:r>
              <a:rPr lang="ru-RU" sz="1300" dirty="0">
                <a:solidFill>
                  <a:schemeClr val="tx1"/>
                </a:solidFill>
              </a:rPr>
              <a:t> 0,00015 мг/м</a:t>
            </a:r>
            <a:r>
              <a:rPr lang="ru-RU" sz="1300" baseline="30000" dirty="0">
                <a:solidFill>
                  <a:schemeClr val="tx1"/>
                </a:solidFill>
              </a:rPr>
              <a:t>3</a:t>
            </a:r>
            <a:r>
              <a:rPr lang="ru-RU" sz="1300" dirty="0">
                <a:solidFill>
                  <a:schemeClr val="tx1"/>
                </a:solidFill>
              </a:rPr>
              <a:t>, </a:t>
            </a:r>
            <a:r>
              <a:rPr lang="ru-RU" sz="1300" dirty="0" err="1">
                <a:solidFill>
                  <a:schemeClr val="tx1"/>
                </a:solidFill>
              </a:rPr>
              <a:t>ПДКмр</a:t>
            </a:r>
            <a:r>
              <a:rPr lang="ru-RU" sz="1300" dirty="0">
                <a:solidFill>
                  <a:schemeClr val="tx1"/>
                </a:solidFill>
              </a:rPr>
              <a:t> и </a:t>
            </a:r>
            <a:r>
              <a:rPr lang="ru-RU" sz="1300" dirty="0" err="1">
                <a:solidFill>
                  <a:schemeClr val="tx1"/>
                </a:solidFill>
              </a:rPr>
              <a:t>ПДКсс</a:t>
            </a:r>
            <a:r>
              <a:rPr lang="ru-RU" sz="1300" dirty="0">
                <a:solidFill>
                  <a:schemeClr val="tx1"/>
                </a:solidFill>
              </a:rPr>
              <a:t> 10</a:t>
            </a:r>
            <a:r>
              <a:rPr lang="ru-RU" sz="1300" baseline="30000" dirty="0">
                <a:solidFill>
                  <a:schemeClr val="tx1"/>
                </a:solidFill>
              </a:rPr>
              <a:t>-6</a:t>
            </a:r>
            <a:r>
              <a:rPr lang="ru-RU" sz="1300" dirty="0">
                <a:solidFill>
                  <a:schemeClr val="tx1"/>
                </a:solidFill>
              </a:rPr>
              <a:t> мг/м</a:t>
            </a:r>
            <a:r>
              <a:rPr lang="ru-RU" sz="1300" baseline="30000" dirty="0">
                <a:solidFill>
                  <a:schemeClr val="tx1"/>
                </a:solidFill>
              </a:rPr>
              <a:t>3</a:t>
            </a:r>
            <a:r>
              <a:rPr lang="ru-RU" sz="1300" dirty="0">
                <a:solidFill>
                  <a:schemeClr val="tx1"/>
                </a:solidFill>
              </a:rPr>
              <a:t>). Образование ПАУ происходит при неполном сгорании топлива и термической обработке органического сырья, при температурах 400-600 </a:t>
            </a:r>
            <a:r>
              <a:rPr lang="ru-RU" sz="1300" dirty="0" smtClean="0">
                <a:solidFill>
                  <a:schemeClr val="tx1"/>
                </a:solidFill>
              </a:rPr>
              <a:t>градусов. </a:t>
            </a:r>
            <a:r>
              <a:rPr lang="ru-RU" sz="1300" dirty="0">
                <a:solidFill>
                  <a:schemeClr val="tx1"/>
                </a:solidFill>
              </a:rPr>
              <a:t>Такие условия образования определяют множественность локальных источников образования ПАУ. Ими являются многие процессы в металлургии и теплоэнергетике, асфальтовые заводы, двигатели внутреннего сгорания, отопительные печи, металлорежущие станки с охлаждением органическими эмульсиями, тлеющий мусор, горящие папиросы. Такая множественность источников ПАУ определяет их широкое распространение и осложняет защиту. Тем не менее, за счет перевода объектов теплоэнергетики на газовое топливо, совершенствования многих технологических процессов и двигателей внутреннего сгорания, прекращения практики сжигания мусора в городах концентрации и выбросы ПАУ в последние годы значительно снизились.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826" y="1528588"/>
            <a:ext cx="4068667" cy="2692500"/>
          </a:xfrm>
        </p:spPr>
      </p:pic>
    </p:spTree>
    <p:extLst>
      <p:ext uri="{BB962C8B-B14F-4D97-AF65-F5344CB8AC3E}">
        <p14:creationId xmlns:p14="http://schemas.microsoft.com/office/powerpoint/2010/main" val="30995612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4166175" cy="6048671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Формальдегид</a:t>
            </a:r>
            <a:r>
              <a:rPr lang="ru-RU" dirty="0">
                <a:solidFill>
                  <a:schemeClr val="tx1"/>
                </a:solidFill>
              </a:rPr>
              <a:t> - простейший алифатический альдегид, вещество 2 класса опасности (</a:t>
            </a:r>
            <a:r>
              <a:rPr lang="ru-RU" dirty="0" err="1">
                <a:solidFill>
                  <a:schemeClr val="tx1"/>
                </a:solidFill>
              </a:rPr>
              <a:t>ПДКмр</a:t>
            </a:r>
            <a:r>
              <a:rPr lang="ru-RU" dirty="0">
                <a:solidFill>
                  <a:schemeClr val="tx1"/>
                </a:solidFill>
              </a:rPr>
              <a:t> 0,5 мг/м</a:t>
            </a:r>
            <a:r>
              <a:rPr lang="ru-RU" baseline="30000" dirty="0">
                <a:solidFill>
                  <a:schemeClr val="tx1"/>
                </a:solidFill>
              </a:rPr>
              <a:t>3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ПДКмр</a:t>
            </a:r>
            <a:r>
              <a:rPr lang="ru-RU" dirty="0">
                <a:solidFill>
                  <a:schemeClr val="tx1"/>
                </a:solidFill>
              </a:rPr>
              <a:t> 0,05 мг/м</a:t>
            </a:r>
            <a:r>
              <a:rPr lang="ru-RU" baseline="30000" dirty="0">
                <a:solidFill>
                  <a:schemeClr val="tx1"/>
                </a:solidFill>
              </a:rPr>
              <a:t>3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ПДКсс</a:t>
            </a:r>
            <a:r>
              <a:rPr lang="ru-RU" dirty="0">
                <a:solidFill>
                  <a:schemeClr val="tx1"/>
                </a:solidFill>
              </a:rPr>
              <a:t> 0,01 мг/м</a:t>
            </a:r>
            <a:r>
              <a:rPr lang="ru-RU" baseline="30000" dirty="0">
                <a:solidFill>
                  <a:schemeClr val="tx1"/>
                </a:solidFill>
              </a:rPr>
              <a:t>3</a:t>
            </a:r>
            <a:r>
              <a:rPr lang="ru-RU" dirty="0">
                <a:solidFill>
                  <a:schemeClr val="tx1"/>
                </a:solidFill>
              </a:rPr>
              <a:t>). Представляет собой бесцветный газ с резким запахом. В 2014 г. ПДК формальдегида были повышены (ранее </a:t>
            </a:r>
            <a:r>
              <a:rPr lang="ru-RU" dirty="0" err="1">
                <a:solidFill>
                  <a:schemeClr val="tx1"/>
                </a:solidFill>
              </a:rPr>
              <a:t>ПДКмр</a:t>
            </a:r>
            <a:r>
              <a:rPr lang="ru-RU" dirty="0">
                <a:solidFill>
                  <a:schemeClr val="tx1"/>
                </a:solidFill>
              </a:rPr>
              <a:t> составляла 0,035 мг/м</a:t>
            </a:r>
            <a:r>
              <a:rPr lang="ru-RU" baseline="30000" dirty="0">
                <a:solidFill>
                  <a:schemeClr val="tx1"/>
                </a:solidFill>
              </a:rPr>
              <a:t>3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ПДКсс</a:t>
            </a:r>
            <a:r>
              <a:rPr lang="ru-RU" dirty="0">
                <a:solidFill>
                  <a:schemeClr val="tx1"/>
                </a:solidFill>
              </a:rPr>
              <a:t> – 0,003 мг/м</a:t>
            </a:r>
            <a:r>
              <a:rPr lang="ru-RU" baseline="30000" dirty="0">
                <a:solidFill>
                  <a:schemeClr val="tx1"/>
                </a:solidFill>
              </a:rPr>
              <a:t>3</a:t>
            </a:r>
            <a:r>
              <a:rPr lang="ru-RU" dirty="0">
                <a:solidFill>
                  <a:schemeClr val="tx1"/>
                </a:solidFill>
              </a:rPr>
              <a:t>). При этом рекомендованный Всемирной организации здравоохранения норматив составляет 0,1 мг/м</a:t>
            </a:r>
            <a:r>
              <a:rPr lang="ru-RU" baseline="30000" dirty="0">
                <a:solidFill>
                  <a:schemeClr val="tx1"/>
                </a:solidFill>
              </a:rPr>
              <a:t>3</a:t>
            </a:r>
            <a:r>
              <a:rPr lang="ru-RU" dirty="0">
                <a:solidFill>
                  <a:schemeClr val="tx1"/>
                </a:solidFill>
              </a:rPr>
              <a:t> за 30 минут.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Из антропогенных источников следует отметить в первую очередь автотранспорт, особенно автомобили с дизельным типом двигателя. В городах максимальные концентрации формальдегида обычно фиксируются на перекрестках, главным образом в летнее время. В промышленности формальдегид применяется для производства полимерных материалов (фенолформальдегидные и другие смолы), при изготовлении строительных материалов (древесно-стружечные плиты). Большую роль играет вторичное образование в атмосфере при окислении углеводородов, и в настоящее время этот источник образования является основным. При незначительности фиксируемых выбросов, в России превышения ПДК по формальдегиду в 2012 г. отмечались в 139 из 155 городов, где это вещество контролировалось, причем число таких городов </a:t>
            </a:r>
            <a:r>
              <a:rPr lang="ru-RU" dirty="0" smtClean="0">
                <a:solidFill>
                  <a:schemeClr val="tx1"/>
                </a:solidFill>
              </a:rPr>
              <a:t>увеличивалось. </a:t>
            </a:r>
            <a:r>
              <a:rPr lang="ru-RU" dirty="0">
                <a:solidFill>
                  <a:schemeClr val="tx1"/>
                </a:solidFill>
              </a:rPr>
              <a:t>По вкладу в формирование высоких уровней загрязнение это вещество оставалось на одной из первых позиций. Весьма вероятно, что в связи с пересмотром нормативов в последующие годы станет фиксироваться значительно меньше случаев превышения нормативов по формальдегиду.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1252466"/>
            <a:ext cx="4279879" cy="3112638"/>
          </a:xfrm>
        </p:spPr>
      </p:pic>
    </p:spTree>
    <p:extLst>
      <p:ext uri="{BB962C8B-B14F-4D97-AF65-F5344CB8AC3E}">
        <p14:creationId xmlns:p14="http://schemas.microsoft.com/office/powerpoint/2010/main" val="36962466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175351" cy="3096344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5. ГЛОБАЛЬНЫЕ </a:t>
            </a:r>
            <a:r>
              <a:rPr lang="ru-RU" sz="4400" dirty="0" smtClean="0">
                <a:solidFill>
                  <a:schemeClr val="tx1"/>
                </a:solidFill>
              </a:rPr>
              <a:t>АТМОСФЕРНЫЕ ПРОБЛЕМЫ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94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731518"/>
            <a:ext cx="3950151" cy="5505793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Г</a:t>
            </a:r>
            <a:r>
              <a:rPr lang="ru-RU" b="1" dirty="0" smtClean="0">
                <a:solidFill>
                  <a:schemeClr val="tx1"/>
                </a:solidFill>
              </a:rPr>
              <a:t>лобальное потепление: содержание </a:t>
            </a:r>
            <a:r>
              <a:rPr lang="ru-RU" b="1" dirty="0">
                <a:solidFill>
                  <a:schemeClr val="tx1"/>
                </a:solidFill>
              </a:rPr>
              <a:t>и генезис проблемы</a:t>
            </a:r>
            <a:r>
              <a:rPr lang="ru-RU" dirty="0">
                <a:solidFill>
                  <a:schemeClr val="tx1"/>
                </a:solidFill>
              </a:rPr>
              <a:t>. Внимание к проблеме глобального потепления было привлечено в связи с наблюдавшимся в конце ХХ века стремительным ростом как глобальных температур, так и содержания в атмосфере углекислого газа и других так называемых «парниковых» газов (метана, оксидов азота, озона, </a:t>
            </a:r>
            <a:r>
              <a:rPr lang="ru-RU" dirty="0" err="1">
                <a:solidFill>
                  <a:schemeClr val="tx1"/>
                </a:solidFill>
              </a:rPr>
              <a:t>хлорфторуглеводородов</a:t>
            </a:r>
            <a:r>
              <a:rPr lang="ru-RU" dirty="0">
                <a:solidFill>
                  <a:schemeClr val="tx1"/>
                </a:solidFill>
              </a:rPr>
              <a:t>). В частности, </a:t>
            </a:r>
            <a:r>
              <a:rPr lang="ru-RU" dirty="0" smtClean="0">
                <a:solidFill>
                  <a:schemeClr val="tx1"/>
                </a:solidFill>
              </a:rPr>
              <a:t>отмечается, </a:t>
            </a:r>
            <a:r>
              <a:rPr lang="ru-RU" dirty="0">
                <a:solidFill>
                  <a:schemeClr val="tx1"/>
                </a:solidFill>
              </a:rPr>
              <a:t>что из 17 лет в период 1981-1997 гг. 14 оказались самыми теплыми за период, начиная с </a:t>
            </a:r>
            <a:r>
              <a:rPr lang="en-US" dirty="0">
                <a:solidFill>
                  <a:schemeClr val="tx1"/>
                </a:solidFill>
              </a:rPr>
              <a:t>XVIII</a:t>
            </a:r>
            <a:r>
              <a:rPr lang="ru-RU" dirty="0">
                <a:solidFill>
                  <a:schemeClr val="tx1"/>
                </a:solidFill>
              </a:rPr>
              <a:t> века; 2014 г. был в мире самым теплым за всю историю метеорологических наблюдений. Одновременно констатируется, что за 250 лет индустриального развития концентрации «парниковых» газов, в пересчете на СО</a:t>
            </a:r>
            <a:r>
              <a:rPr lang="ru-RU" baseline="-25000" dirty="0">
                <a:solidFill>
                  <a:schemeClr val="tx1"/>
                </a:solidFill>
              </a:rPr>
              <a:t>2</a:t>
            </a:r>
            <a:r>
              <a:rPr lang="ru-RU" dirty="0">
                <a:solidFill>
                  <a:schemeClr val="tx1"/>
                </a:solidFill>
              </a:rPr>
              <a:t>, поднялись на 30%, с 0,029% до 0,036-0,037% 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В 2015 г. содержание углекислого газа в атмосфере достигло 0,04</a:t>
            </a:r>
            <a:r>
              <a:rPr lang="ru-RU" dirty="0" smtClean="0">
                <a:solidFill>
                  <a:schemeClr val="tx1"/>
                </a:solidFill>
              </a:rPr>
              <a:t>%. </a:t>
            </a:r>
            <a:r>
              <a:rPr lang="ru-RU" dirty="0">
                <a:solidFill>
                  <a:schemeClr val="tx1"/>
                </a:solidFill>
              </a:rPr>
              <a:t>Вклад в усиление парникового эффекта оценивается так: углекислый газ – 66%, метан – 18%, </a:t>
            </a:r>
            <a:r>
              <a:rPr lang="ru-RU" dirty="0" err="1">
                <a:solidFill>
                  <a:schemeClr val="tx1"/>
                </a:solidFill>
              </a:rPr>
              <a:t>хлорфторуглеводороды</a:t>
            </a:r>
            <a:r>
              <a:rPr lang="ru-RU" dirty="0">
                <a:solidFill>
                  <a:schemeClr val="tx1"/>
                </a:solidFill>
              </a:rPr>
              <a:t> – 8%, оксиды азота – 3%, остальные газы – 5%. При этом по эффективности поглощения теплового излучения закись азота превосходит углекислый газ в 10 раз, метан – в 30 раз, </a:t>
            </a:r>
            <a:r>
              <a:rPr lang="ru-RU" dirty="0" err="1">
                <a:solidFill>
                  <a:schemeClr val="tx1"/>
                </a:solidFill>
              </a:rPr>
              <a:t>хлорфторуглеводороды</a:t>
            </a:r>
            <a:r>
              <a:rPr lang="ru-RU" dirty="0">
                <a:solidFill>
                  <a:schemeClr val="tx1"/>
                </a:solidFill>
              </a:rPr>
              <a:t> – в 1000 раз. Содержание метана начало увеличиваться уже в конце XVII века и увеличилось за 300 лет почти втрое: с 0,6х10</a:t>
            </a:r>
            <a:r>
              <a:rPr lang="ru-RU" baseline="30000" dirty="0">
                <a:solidFill>
                  <a:schemeClr val="tx1"/>
                </a:solidFill>
              </a:rPr>
              <a:t>-4</a:t>
            </a:r>
            <a:r>
              <a:rPr lang="ru-RU" dirty="0">
                <a:solidFill>
                  <a:schemeClr val="tx1"/>
                </a:solidFill>
              </a:rPr>
              <a:t>% до 1,7х10</a:t>
            </a:r>
            <a:r>
              <a:rPr lang="ru-RU" baseline="30000" dirty="0">
                <a:solidFill>
                  <a:schemeClr val="tx1"/>
                </a:solidFill>
              </a:rPr>
              <a:t>-4</a:t>
            </a:r>
            <a:r>
              <a:rPr lang="ru-RU" dirty="0">
                <a:solidFill>
                  <a:schemeClr val="tx1"/>
                </a:solidFill>
              </a:rPr>
              <a:t>%. Причинами считаются увеличение посевных площадей риса, рост поголовья скота (метан – один из продуктов разложения органики), добыча ископаемого топлива, хотя объяснить указанными источниками столь масштабный рост довольно затруднительно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270051"/>
            <a:ext cx="4217636" cy="3023045"/>
          </a:xfrm>
        </p:spPr>
      </p:pic>
    </p:spTree>
    <p:extLst>
      <p:ext uri="{BB962C8B-B14F-4D97-AF65-F5344CB8AC3E}">
        <p14:creationId xmlns:p14="http://schemas.microsoft.com/office/powerpoint/2010/main" val="3377034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8795" y="620688"/>
            <a:ext cx="770485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/>
              <a:t>Взаимоотношения географии и геоэкологии</a:t>
            </a:r>
            <a:r>
              <a:rPr lang="ru-RU" sz="1400" dirty="0"/>
              <a:t>. </a:t>
            </a:r>
            <a:endParaRPr lang="ru-RU" sz="1400" dirty="0" smtClean="0"/>
          </a:p>
          <a:p>
            <a:pPr algn="just"/>
            <a:r>
              <a:rPr lang="ru-RU" sz="1400" dirty="0" smtClean="0"/>
              <a:t>Геоэкологии</a:t>
            </a:r>
            <a:r>
              <a:rPr lang="ru-RU" sz="1400" dirty="0"/>
              <a:t>, как и географии, едва ли идут на пользу непрекращающиеся дискуссии о взаимоотношениях с другими науками о Земле, протекающие в диапазоне от интеграции в состав геоэкологии едва ли не всех географических и геологических наук (гидрогеологии, инженерной геологии, палеогеографии, землеведения и др.) до полного отрицания геоэкологии как самостоятельной науки, со своим предметом и методом. Вероятно, истина лежит где-то посредине. Геоэкология – одна из довольно многочисленных экологических дисциплин, вызванных к жизни экологическим кризисом 2-й половины ХХ века и общественной реакцией на него. Вместе с тем геоэкология – типичная для ХХ века «стыковая» дисциплина, сформировавшаяся на стыке географических, геологических и биологических наук.</a:t>
            </a:r>
          </a:p>
          <a:p>
            <a:pPr algn="just"/>
            <a:r>
              <a:rPr lang="ru-RU" sz="1400" dirty="0"/>
              <a:t>Как отмечено выше, относительно благополучная судьба геоэкологии связана с получением этой наукой официального статуса специальности высшего образования и научной дисциплины. Геоэкология (также как смежные с ней экология, экологическая география, природопользование, социальная экология, ландшафтная экология) существуют в современном понимании своих задач уже несколько десятилетий. </a:t>
            </a:r>
            <a:endParaRPr lang="ru-RU" sz="1400" dirty="0" smtClean="0"/>
          </a:p>
          <a:p>
            <a:pPr algn="just"/>
            <a:r>
              <a:rPr lang="ru-RU" sz="1400" b="1" dirty="0"/>
              <a:t>Современная ситуация в геоэкологии</a:t>
            </a:r>
            <a:r>
              <a:rPr lang="ru-RU" sz="1400" dirty="0"/>
              <a:t> связана с достаточно успешным вхождением этой науки в практику в связи с тем, что действующая в России нормативная база делает обязательными инженерно-экологических изыскания при проектировании сколько-нибудь значимых объектов и экологический мониторинг при их эксплуатации. Это создает предпосылки для массового накопления фактических данных, которые могут обобщаться на региональном и межрегиональном уровнях. С другой стороны, далеко не преодолены унаследованные от прошлых десятилетий противоречия между биологическими (биоэкологическими), геологическими и географическими аспектами </a:t>
            </a:r>
            <a:r>
              <a:rPr lang="ru-RU" sz="1400" dirty="0" smtClean="0"/>
              <a:t>геоэкологии.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559607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731518"/>
            <a:ext cx="4022159" cy="550579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Благодаря исследованиям в Антарктиде, и в частности глубокому бурению на станции Восток, по пузырькам воздуха в ледниковых кернах прослежен химический состав атмосферы за последние 420 тыс. лет. Установлено, что во время межледниковых периодов содержание CO</a:t>
            </a:r>
            <a:r>
              <a:rPr lang="ru-RU" baseline="-25000" dirty="0">
                <a:solidFill>
                  <a:schemeClr val="tx1"/>
                </a:solidFill>
              </a:rPr>
              <a:t>2</a:t>
            </a:r>
            <a:r>
              <a:rPr lang="ru-RU" dirty="0">
                <a:solidFill>
                  <a:schemeClr val="tx1"/>
                </a:solidFill>
              </a:rPr>
              <a:t> составляло около 0,03% и было примерно в 1,5 раза выше, чем в ледниковые эпохи (около 0,02%). Как видно из рис. 8, графики уровня моря, температуры воздуха и содержания углекислого газа практически совпадают. Интерполяция роста температур и содержания «парниковых» газов на последующий период приводила к столь драматичным выводам, что в конце 1980-х гг. проблема глобального потепления в связи с увеличением содержания в атмосфере углекислого газа и других так называемых «парниковых» газов была оценена комиссией ООН по окружающей среде и развитию как наиболее глобальная и драматическая по последствиям, после проблемы войны и мира.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51577"/>
            <a:ext cx="4274059" cy="6194460"/>
          </a:xfrm>
        </p:spPr>
      </p:pic>
    </p:spTree>
    <p:extLst>
      <p:ext uri="{BB962C8B-B14F-4D97-AF65-F5344CB8AC3E}">
        <p14:creationId xmlns:p14="http://schemas.microsoft.com/office/powerpoint/2010/main" val="2519496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77072"/>
            <a:ext cx="8496943" cy="2448272"/>
          </a:xfrm>
        </p:spPr>
        <p:txBody>
          <a:bodyPr/>
          <a:lstStyle/>
          <a:p>
            <a:pPr marL="0" indent="0" algn="just"/>
            <a:r>
              <a:rPr lang="ru-RU" sz="1200" dirty="0">
                <a:solidFill>
                  <a:schemeClr val="tx1"/>
                </a:solidFill>
                <a:effectLst/>
              </a:rPr>
              <a:t>На рубеже </a:t>
            </a:r>
            <a:r>
              <a:rPr lang="en-US" sz="1200" dirty="0">
                <a:solidFill>
                  <a:schemeClr val="tx1"/>
                </a:solidFill>
                <a:effectLst/>
              </a:rPr>
              <a:t>XX</a:t>
            </a:r>
            <a:r>
              <a:rPr lang="ru-RU" sz="1200" dirty="0">
                <a:solidFill>
                  <a:schemeClr val="tx1"/>
                </a:solidFill>
                <a:effectLst/>
              </a:rPr>
              <a:t> и </a:t>
            </a:r>
            <a:r>
              <a:rPr lang="en-US" sz="1200" dirty="0">
                <a:solidFill>
                  <a:schemeClr val="tx1"/>
                </a:solidFill>
                <a:effectLst/>
              </a:rPr>
              <a:t>XXI</a:t>
            </a:r>
            <a:r>
              <a:rPr lang="ru-RU" sz="1200" dirty="0">
                <a:solidFill>
                  <a:schemeClr val="tx1"/>
                </a:solidFill>
                <a:effectLst/>
              </a:rPr>
              <a:t> веков средства массовой информации (отнюдь не только профессиональные) обошла так называемая «клюшка Манна» - график изменения температур за последние века, получивший свое название по сходству формы с известным атрибутом </a:t>
            </a:r>
            <a:r>
              <a:rPr lang="ru-RU" sz="1200" dirty="0" smtClean="0">
                <a:solidFill>
                  <a:schemeClr val="tx1"/>
                </a:solidFill>
                <a:effectLst/>
              </a:rPr>
              <a:t>хоккеистов, </a:t>
            </a:r>
            <a:r>
              <a:rPr lang="ru-RU" sz="1200" dirty="0">
                <a:solidFill>
                  <a:schemeClr val="tx1"/>
                </a:solidFill>
                <a:effectLst/>
              </a:rPr>
              <a:t>что стало своеобразным символом «климатического </a:t>
            </a:r>
            <a:r>
              <a:rPr lang="ru-RU" sz="1200" dirty="0" err="1">
                <a:solidFill>
                  <a:schemeClr val="tx1"/>
                </a:solidFill>
                <a:effectLst/>
              </a:rPr>
              <a:t>алярмизма</a:t>
            </a:r>
            <a:r>
              <a:rPr lang="ru-RU" sz="1200" dirty="0">
                <a:solidFill>
                  <a:schemeClr val="tx1"/>
                </a:solidFill>
                <a:effectLst/>
              </a:rPr>
              <a:t>». При этом инструментальными наблюдениями охвачены лишь последние 150 лет, тогда как предшествующий период характеризуется по косвенным данным – ширине древесных колец, кораллам и другим источникам, допускающим неоднозначную трактовку. Начавшиеся полтора-два века назад инструментальные наблюдения поначалу охватывали только города, с тех пор многократно выросшие и усилившие </a:t>
            </a:r>
            <a:r>
              <a:rPr lang="ru-RU" sz="1200" dirty="0" smtClean="0">
                <a:solidFill>
                  <a:schemeClr val="tx1"/>
                </a:solidFill>
                <a:effectLst/>
              </a:rPr>
              <a:t>микроклиматические </a:t>
            </a:r>
            <a:r>
              <a:rPr lang="ru-RU" sz="1200" dirty="0">
                <a:solidFill>
                  <a:schemeClr val="tx1"/>
                </a:solidFill>
                <a:effectLst/>
              </a:rPr>
              <a:t>особенности, такие как «остров тепла</a:t>
            </a:r>
            <a:r>
              <a:rPr lang="ru-RU" sz="1200" dirty="0" smtClean="0">
                <a:solidFill>
                  <a:schemeClr val="tx1"/>
                </a:solidFill>
                <a:effectLst/>
              </a:rPr>
              <a:t>».</a:t>
            </a:r>
            <a:br>
              <a:rPr lang="ru-RU" sz="1200" dirty="0" smtClean="0">
                <a:solidFill>
                  <a:schemeClr val="tx1"/>
                </a:solidFill>
                <a:effectLst/>
              </a:rPr>
            </a:br>
            <a:r>
              <a:rPr lang="ru-RU" sz="1200" dirty="0">
                <a:solidFill>
                  <a:schemeClr val="tx1"/>
                </a:solidFill>
                <a:effectLst/>
              </a:rPr>
              <a:t>Работа М. Манна и др</a:t>
            </a:r>
            <a:r>
              <a:rPr lang="ru-RU" sz="1200" dirty="0" smtClean="0">
                <a:solidFill>
                  <a:schemeClr val="tx1"/>
                </a:solidFill>
                <a:effectLst/>
              </a:rPr>
              <a:t>. </a:t>
            </a:r>
            <a:r>
              <a:rPr lang="ru-RU" sz="1200" dirty="0">
                <a:solidFill>
                  <a:schemeClr val="tx1"/>
                </a:solidFill>
                <a:effectLst/>
              </a:rPr>
              <a:t>вызвала бурную дискуссию в профессиональном сообществе. С. </a:t>
            </a:r>
            <a:r>
              <a:rPr lang="ru-RU" sz="1200" dirty="0" err="1">
                <a:solidFill>
                  <a:schemeClr val="tx1"/>
                </a:solidFill>
                <a:effectLst/>
              </a:rPr>
              <a:t>Макинтайр</a:t>
            </a:r>
            <a:r>
              <a:rPr lang="ru-RU" sz="1200" dirty="0">
                <a:solidFill>
                  <a:schemeClr val="tx1"/>
                </a:solidFill>
                <a:effectLst/>
              </a:rPr>
              <a:t> и Р. </a:t>
            </a:r>
            <a:r>
              <a:rPr lang="ru-RU" sz="1200" dirty="0" err="1" smtClean="0">
                <a:solidFill>
                  <a:schemeClr val="tx1"/>
                </a:solidFill>
                <a:effectLst/>
              </a:rPr>
              <a:t>Маккитрик</a:t>
            </a:r>
            <a:r>
              <a:rPr lang="ru-RU" sz="12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1200" dirty="0">
                <a:solidFill>
                  <a:schemeClr val="tx1"/>
                </a:solidFill>
                <a:effectLst/>
              </a:rPr>
              <a:t>попытались воспроизвести исследование М. Манна с соавторами по тем же данным, но получили существенно отличающиеся </a:t>
            </a:r>
            <a:r>
              <a:rPr lang="ru-RU" sz="1200" dirty="0" smtClean="0">
                <a:solidFill>
                  <a:schemeClr val="tx1"/>
                </a:solidFill>
                <a:effectLst/>
              </a:rPr>
              <a:t>результаты и опубликовали </a:t>
            </a:r>
            <a:r>
              <a:rPr lang="ru-RU" sz="1200" dirty="0">
                <a:solidFill>
                  <a:schemeClr val="tx1"/>
                </a:solidFill>
                <a:effectLst/>
              </a:rPr>
              <a:t>откорректированный вариант </a:t>
            </a:r>
            <a:r>
              <a:rPr lang="ru-RU" sz="1200" dirty="0" smtClean="0">
                <a:solidFill>
                  <a:schemeClr val="tx1"/>
                </a:solidFill>
                <a:effectLst/>
              </a:rPr>
              <a:t>графика.</a:t>
            </a:r>
            <a:br>
              <a:rPr lang="ru-RU" sz="1200" dirty="0" smtClean="0">
                <a:solidFill>
                  <a:schemeClr val="tx1"/>
                </a:solidFill>
                <a:effectLst/>
              </a:rPr>
            </a:br>
            <a:r>
              <a:rPr lang="ru-RU" sz="12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200" dirty="0" smtClean="0">
                <a:solidFill>
                  <a:schemeClr val="tx1"/>
                </a:solidFill>
                <a:effectLst/>
              </a:rPr>
            </a:br>
            <a:r>
              <a:rPr lang="ru-RU" sz="1200" dirty="0" smtClean="0">
                <a:effectLst/>
              </a:rPr>
              <a:t/>
            </a:r>
            <a:br>
              <a:rPr lang="ru-RU" sz="1200" dirty="0" smtClean="0">
                <a:effectLst/>
              </a:rPr>
            </a:br>
            <a:endParaRPr lang="ru-RU" sz="1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65" y="865266"/>
            <a:ext cx="4106611" cy="27797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62" y="727328"/>
            <a:ext cx="3652769" cy="2773679"/>
          </a:xfrm>
        </p:spPr>
      </p:pic>
    </p:spTree>
    <p:extLst>
      <p:ext uri="{BB962C8B-B14F-4D97-AF65-F5344CB8AC3E}">
        <p14:creationId xmlns:p14="http://schemas.microsoft.com/office/powerpoint/2010/main" val="18806649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20891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 состоявшемся в конце 2015 г. Парижском климатическом саммите (21-я конференция РКИК, СОР 21, и одновременно 11-я конференция в рамках совещания сторон </a:t>
            </a:r>
            <a:r>
              <a:rPr lang="ru-RU" dirty="0" smtClean="0"/>
              <a:t>по киотскому протоколу, </a:t>
            </a:r>
            <a:r>
              <a:rPr lang="ru-RU" dirty="0"/>
              <a:t>CRP-11) было достигнуто соглашение о принятии отдельными государствами обязательств по снижению выбросов «парниковых» газов, а также о формировании международного климатического фонда объемом 100 млрд. долларов США для финансирования «зеленых проектов» в развивающихся странах. Заявлена общая цель – не допустить повышения глобальной температуры к концу </a:t>
            </a:r>
            <a:r>
              <a:rPr lang="en-US" dirty="0"/>
              <a:t>XXI</a:t>
            </a:r>
            <a:r>
              <a:rPr lang="ru-RU" dirty="0"/>
              <a:t> века более чем на 2</a:t>
            </a:r>
            <a:r>
              <a:rPr lang="ru-RU" baseline="30000" dirty="0"/>
              <a:t>о</a:t>
            </a:r>
            <a:r>
              <a:rPr lang="ru-RU" dirty="0"/>
              <a:t> по сравнению с доиндустриальным периодом. </a:t>
            </a:r>
          </a:p>
          <a:p>
            <a:pPr algn="just"/>
            <a:r>
              <a:rPr lang="ru-RU" dirty="0"/>
              <a:t>Вопрос о достаточности предполагаемых мер для достижения поставленной цели даже не поставлен, а сама зависимость температур от эмиссии «парниковых» газов не доказана. Способы достижения по этому вопросу «консенсуса» в научном сообществе отмечены выше. Вместе с тем, достигнутое на Парижском саммите соглашение сделало конкретные объемы сокращения эмиссии «парниковых» газов развитыми странами из обязательных (как это предусматривалось киотским протоколом) добровольными. Международная бюрократия и правители стран 3-го мира получили в своё распоряжение огромные средства. При этом, по оценкам </a:t>
            </a:r>
            <a:r>
              <a:rPr lang="ru-RU" dirty="0" smtClean="0"/>
              <a:t>экспертов, </a:t>
            </a:r>
            <a:r>
              <a:rPr lang="ru-RU" dirty="0"/>
              <a:t>из выделяемых на борьбу со СПИДом средств международных фондов по назначению используется лишь 12%, а остальное расхищают местные элиты.</a:t>
            </a:r>
          </a:p>
        </p:txBody>
      </p:sp>
    </p:spTree>
    <p:extLst>
      <p:ext uri="{BB962C8B-B14F-4D97-AF65-F5344CB8AC3E}">
        <p14:creationId xmlns:p14="http://schemas.microsoft.com/office/powerpoint/2010/main" val="31547892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4896544" cy="5976663"/>
          </a:xfrm>
        </p:spPr>
        <p:txBody>
          <a:bodyPr>
            <a:noAutofit/>
          </a:bodyPr>
          <a:lstStyle/>
          <a:p>
            <a:pPr algn="just"/>
            <a:r>
              <a:rPr lang="ru-RU" sz="1100" b="1" dirty="0" smtClean="0">
                <a:solidFill>
                  <a:schemeClr val="tx1"/>
                </a:solidFill>
              </a:rPr>
              <a:t>Проблема озона</a:t>
            </a:r>
            <a:r>
              <a:rPr lang="ru-RU" sz="1100" dirty="0" smtClean="0">
                <a:solidFill>
                  <a:schemeClr val="tx1"/>
                </a:solidFill>
              </a:rPr>
              <a:t>. Озон </a:t>
            </a:r>
            <a:r>
              <a:rPr lang="ru-RU" sz="1100" dirty="0">
                <a:solidFill>
                  <a:schemeClr val="tx1"/>
                </a:solidFill>
              </a:rPr>
              <a:t>(трехатомный кислород O</a:t>
            </a:r>
            <a:r>
              <a:rPr lang="ru-RU" sz="1100" baseline="-25000" dirty="0">
                <a:solidFill>
                  <a:schemeClr val="tx1"/>
                </a:solidFill>
              </a:rPr>
              <a:t>3</a:t>
            </a:r>
            <a:r>
              <a:rPr lang="ru-RU" sz="1100" dirty="0">
                <a:solidFill>
                  <a:schemeClr val="tx1"/>
                </a:solidFill>
              </a:rPr>
              <a:t>), несмотря на ничтожно малое количество в атмосфере (миллионные доли процента), играет исключительно важную роль в природных процессах, поскольку этот газ предохраняет все живые организмы от жесткого ультрафиолетового излучения Солнца. Озон интенсивно поглощает ультрафиолетовую радиацию с длинами волн 0,22-0,29 мкм. Вследствие интенсивного поглощения ультрафиолетового излучения, в верхней части стратосферы (на высотах примерно 50 км) температура приближается к нулевым значениям. Ультрафиолетовые лучи убивают многие бактерии, вызывают загар и даже ожоги, содействуют образованию витамина D (недостаток его вызывает рахит). В больших дозах ультрафиолетовое излучение обладает канцерогенным действием. Озон содержится в слое от земной поверхности до высоты примерно 70 км, причем основная масса его сосредоточена в интервале высот 15-55 км, с максимумом концентрации на 20-25 км. Общее содержание озона в вертикальном столбе атмосферы, если его привести к нормальному давлению 760 мм (1013 </a:t>
            </a:r>
            <a:r>
              <a:rPr lang="ru-RU" sz="1100" dirty="0" err="1">
                <a:solidFill>
                  <a:schemeClr val="tx1"/>
                </a:solidFill>
              </a:rPr>
              <a:t>гПа</a:t>
            </a:r>
            <a:r>
              <a:rPr lang="ru-RU" sz="1100" dirty="0">
                <a:solidFill>
                  <a:schemeClr val="tx1"/>
                </a:solidFill>
              </a:rPr>
              <a:t>), колеблется от 1 до 6 мм (приведенная толщина слоя озона), удельное содержание O</a:t>
            </a:r>
            <a:r>
              <a:rPr lang="ru-RU" sz="1100" baseline="-25000" dirty="0">
                <a:solidFill>
                  <a:schemeClr val="tx1"/>
                </a:solidFill>
              </a:rPr>
              <a:t>3</a:t>
            </a:r>
            <a:r>
              <a:rPr lang="ru-RU" sz="1100" dirty="0">
                <a:solidFill>
                  <a:schemeClr val="tx1"/>
                </a:solidFill>
              </a:rPr>
              <a:t> принято выражать в миллионных долях единицы (млн</a:t>
            </a:r>
            <a:r>
              <a:rPr lang="ru-RU" sz="1100" baseline="30000" dirty="0">
                <a:solidFill>
                  <a:schemeClr val="tx1"/>
                </a:solidFill>
              </a:rPr>
              <a:t>-1</a:t>
            </a:r>
            <a:r>
              <a:rPr lang="ru-RU" sz="1100" dirty="0">
                <a:solidFill>
                  <a:schemeClr val="tx1"/>
                </a:solidFill>
              </a:rPr>
              <a:t>). Озон образуется из обычного двухатомного кислорода под воздействием ультрафиолетового излучения (в стратосфере) и электрических разрядов (в приземном слое). До образования в стратосфере озонового экрана (девонский период) жизнь на Земле существовала только в море</a:t>
            </a:r>
            <a:r>
              <a:rPr lang="ru-RU" sz="11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Озон оказывает сильное раздражающее воздействие на органы дыхания, на холестерин крови и другие органы и ткани, и в рамках действующего в России нормирования отнесен к 1 классу опасности (</a:t>
            </a:r>
            <a:r>
              <a:rPr lang="ru-RU" sz="1100" dirty="0" err="1">
                <a:solidFill>
                  <a:schemeClr val="tx1"/>
                </a:solidFill>
              </a:rPr>
              <a:t>ПДКрз</a:t>
            </a:r>
            <a:r>
              <a:rPr lang="ru-RU" sz="1100" dirty="0">
                <a:solidFill>
                  <a:schemeClr val="tx1"/>
                </a:solidFill>
              </a:rPr>
              <a:t> 0,1 мг/м</a:t>
            </a:r>
            <a:r>
              <a:rPr lang="ru-RU" sz="1100" baseline="30000" dirty="0">
                <a:solidFill>
                  <a:schemeClr val="tx1"/>
                </a:solidFill>
              </a:rPr>
              <a:t>3</a:t>
            </a:r>
            <a:r>
              <a:rPr lang="ru-RU" sz="1100" dirty="0">
                <a:solidFill>
                  <a:schemeClr val="tx1"/>
                </a:solidFill>
              </a:rPr>
              <a:t>, </a:t>
            </a:r>
            <a:r>
              <a:rPr lang="ru-RU" sz="1100" dirty="0" err="1">
                <a:solidFill>
                  <a:schemeClr val="tx1"/>
                </a:solidFill>
              </a:rPr>
              <a:t>ПДКмр</a:t>
            </a:r>
            <a:r>
              <a:rPr lang="ru-RU" sz="1100" dirty="0">
                <a:solidFill>
                  <a:schemeClr val="tx1"/>
                </a:solidFill>
              </a:rPr>
              <a:t> 0,16 мг/м</a:t>
            </a:r>
            <a:r>
              <a:rPr lang="ru-RU" sz="1100" baseline="30000" dirty="0">
                <a:solidFill>
                  <a:schemeClr val="tx1"/>
                </a:solidFill>
              </a:rPr>
              <a:t>3</a:t>
            </a:r>
            <a:r>
              <a:rPr lang="ru-RU" sz="1100" dirty="0">
                <a:solidFill>
                  <a:schemeClr val="tx1"/>
                </a:solidFill>
              </a:rPr>
              <a:t>, </a:t>
            </a:r>
            <a:r>
              <a:rPr lang="ru-RU" sz="1100" dirty="0" err="1">
                <a:solidFill>
                  <a:schemeClr val="tx1"/>
                </a:solidFill>
              </a:rPr>
              <a:t>ПДКсс</a:t>
            </a:r>
            <a:r>
              <a:rPr lang="ru-RU" sz="1100" dirty="0">
                <a:solidFill>
                  <a:schemeClr val="tx1"/>
                </a:solidFill>
              </a:rPr>
              <a:t> 0,03 мг/м</a:t>
            </a:r>
            <a:r>
              <a:rPr lang="ru-RU" sz="1100" baseline="30000" dirty="0">
                <a:solidFill>
                  <a:schemeClr val="tx1"/>
                </a:solidFill>
              </a:rPr>
              <a:t>3</a:t>
            </a:r>
            <a:r>
              <a:rPr lang="ru-RU" sz="1100" dirty="0">
                <a:solidFill>
                  <a:schemeClr val="tx1"/>
                </a:solidFill>
              </a:rPr>
              <a:t>). </a:t>
            </a:r>
            <a:endParaRPr lang="ru-RU" sz="1100" dirty="0" smtClean="0">
              <a:solidFill>
                <a:schemeClr val="tx1"/>
              </a:solidFill>
            </a:endParaRPr>
          </a:p>
          <a:p>
            <a:pPr algn="just"/>
            <a:r>
              <a:rPr lang="ru-RU" sz="1100" dirty="0" err="1">
                <a:solidFill>
                  <a:schemeClr val="tx1"/>
                </a:solidFill>
              </a:rPr>
              <a:t>Т.о</a:t>
            </a:r>
            <a:r>
              <a:rPr lang="ru-RU" sz="1100" dirty="0">
                <a:solidFill>
                  <a:schemeClr val="tx1"/>
                </a:solidFill>
              </a:rPr>
              <a:t>., хотя это одно и то же вещество, в геоэкологии различают </a:t>
            </a:r>
            <a:r>
              <a:rPr lang="ru-RU" sz="1100" i="1" dirty="0">
                <a:solidFill>
                  <a:schemeClr val="tx1"/>
                </a:solidFill>
              </a:rPr>
              <a:t>стратосферный озон</a:t>
            </a:r>
            <a:r>
              <a:rPr lang="ru-RU" sz="1100" dirty="0">
                <a:solidFill>
                  <a:schemeClr val="tx1"/>
                </a:solidFill>
              </a:rPr>
              <a:t> – жизненно важный компонент атмосферы, охране которого уделяется огромное внимание, и </a:t>
            </a:r>
            <a:r>
              <a:rPr lang="ru-RU" sz="1100" i="1" dirty="0">
                <a:solidFill>
                  <a:schemeClr val="tx1"/>
                </a:solidFill>
              </a:rPr>
              <a:t>приземный озон</a:t>
            </a:r>
            <a:r>
              <a:rPr lang="ru-RU" sz="1100" dirty="0">
                <a:solidFill>
                  <a:schemeClr val="tx1"/>
                </a:solidFill>
              </a:rPr>
              <a:t> – опасное загрязняющее вещество, в отношении которого ведется мониторинг и принимаются меры по предотвращению образования.</a:t>
            </a:r>
          </a:p>
          <a:p>
            <a:pPr algn="just"/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62" y="1531143"/>
            <a:ext cx="3679126" cy="3752709"/>
          </a:xfrm>
        </p:spPr>
      </p:pic>
    </p:spTree>
    <p:extLst>
      <p:ext uri="{BB962C8B-B14F-4D97-AF65-F5344CB8AC3E}">
        <p14:creationId xmlns:p14="http://schemas.microsoft.com/office/powerpoint/2010/main" val="34401829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4392488" cy="648072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</a:rPr>
              <a:t>Первые сообщения о существенном снижении концентрации озона над Антарктидой появились в английской и американской печати в 1985 году, хотя наблюдения за этим явлением велись с конца 1978 года, а теоретическое предсказание явления «озоновой дыры» Ш. </a:t>
            </a:r>
            <a:r>
              <a:rPr lang="ru-RU" sz="1100" dirty="0" err="1">
                <a:solidFill>
                  <a:schemeClr val="tx1"/>
                </a:solidFill>
              </a:rPr>
              <a:t>Роуландом</a:t>
            </a:r>
            <a:r>
              <a:rPr lang="ru-RU" sz="1100" dirty="0">
                <a:solidFill>
                  <a:schemeClr val="tx1"/>
                </a:solidFill>
              </a:rPr>
              <a:t> и М. </a:t>
            </a:r>
            <a:r>
              <a:rPr lang="ru-RU" sz="1100" dirty="0" err="1">
                <a:solidFill>
                  <a:schemeClr val="tx1"/>
                </a:solidFill>
              </a:rPr>
              <a:t>Молиной</a:t>
            </a:r>
            <a:r>
              <a:rPr lang="ru-RU" sz="1100" dirty="0">
                <a:solidFill>
                  <a:schemeClr val="tx1"/>
                </a:solidFill>
              </a:rPr>
              <a:t> относится к середине 1970-х гг. На протяжении 1980-х годов наблюдался рост размеров «озоновой дыры» и прогрессирующее падение концентрации озона </a:t>
            </a:r>
            <a:r>
              <a:rPr lang="ru-RU" sz="1100" dirty="0" smtClean="0">
                <a:solidFill>
                  <a:schemeClr val="tx1"/>
                </a:solidFill>
              </a:rPr>
              <a:t>. </a:t>
            </a:r>
            <a:r>
              <a:rPr lang="ru-RU" sz="1100" dirty="0">
                <a:solidFill>
                  <a:schemeClr val="tx1"/>
                </a:solidFill>
              </a:rPr>
              <a:t>В 1980-е годы наблюдалось и постепенное увеличение повторяемости и продолжительности периодов снижения концентрации озона над северным полушарием. </a:t>
            </a:r>
            <a:endParaRPr lang="ru-RU" sz="1100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</a:rPr>
              <a:t>Гипотезы о причинах образования «озоновых дыр» </a:t>
            </a:r>
            <a:r>
              <a:rPr lang="ru-RU" sz="1100" dirty="0">
                <a:solidFill>
                  <a:schemeClr val="tx1"/>
                </a:solidFill>
              </a:rPr>
              <a:t>первоначально были довольно многочисленны (до нескольких десятков). В 1980-е годы дискутировались «фотохимические» и «динамические» гипотезы. В «фотохимических» гипотезах внимание акцентировалось на возникающих под воздействием солнечной радиации химических реакциях хлорного, азотного, бромного и других циклов, приводящих к разрушению атмосферного озона: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Cl+O</a:t>
            </a:r>
            <a:r>
              <a:rPr lang="en-US" sz="1100" baseline="-25000" dirty="0">
                <a:solidFill>
                  <a:schemeClr val="tx1"/>
                </a:solidFill>
              </a:rPr>
              <a:t>3</a:t>
            </a:r>
            <a:r>
              <a:rPr lang="en-US" sz="1100" dirty="0">
                <a:solidFill>
                  <a:schemeClr val="tx1"/>
                </a:solidFill>
              </a:rPr>
              <a:t>=&gt;ClO+O</a:t>
            </a:r>
            <a:r>
              <a:rPr lang="en-US" sz="1100" baseline="-25000" dirty="0">
                <a:solidFill>
                  <a:schemeClr val="tx1"/>
                </a:solidFill>
              </a:rPr>
              <a:t>2</a:t>
            </a:r>
            <a:r>
              <a:rPr lang="en-US" sz="1100" dirty="0">
                <a:solidFill>
                  <a:schemeClr val="tx1"/>
                </a:solidFill>
              </a:rPr>
              <a:t>, </a:t>
            </a:r>
            <a:r>
              <a:rPr lang="en-US" sz="1100" dirty="0" err="1">
                <a:solidFill>
                  <a:schemeClr val="tx1"/>
                </a:solidFill>
              </a:rPr>
              <a:t>ClO+O</a:t>
            </a:r>
            <a:r>
              <a:rPr lang="en-US" sz="1100" dirty="0">
                <a:solidFill>
                  <a:schemeClr val="tx1"/>
                </a:solidFill>
              </a:rPr>
              <a:t>=&gt;Cl+O</a:t>
            </a:r>
            <a:r>
              <a:rPr lang="en-US" sz="1100" baseline="-25000" dirty="0">
                <a:solidFill>
                  <a:schemeClr val="tx1"/>
                </a:solidFill>
              </a:rPr>
              <a:t>2</a:t>
            </a:r>
            <a:r>
              <a:rPr lang="en-US" sz="1100" dirty="0">
                <a:solidFill>
                  <a:schemeClr val="tx1"/>
                </a:solidFill>
              </a:rPr>
              <a:t>,</a:t>
            </a:r>
            <a:endParaRPr lang="ru-RU" sz="11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NO+O</a:t>
            </a:r>
            <a:r>
              <a:rPr lang="en-US" sz="1100" baseline="-25000" dirty="0">
                <a:solidFill>
                  <a:schemeClr val="tx1"/>
                </a:solidFill>
              </a:rPr>
              <a:t>3</a:t>
            </a:r>
            <a:r>
              <a:rPr lang="en-US" sz="1100" dirty="0">
                <a:solidFill>
                  <a:schemeClr val="tx1"/>
                </a:solidFill>
              </a:rPr>
              <a:t>=&gt;NO</a:t>
            </a:r>
            <a:r>
              <a:rPr lang="en-US" sz="1100" baseline="-25000" dirty="0">
                <a:solidFill>
                  <a:schemeClr val="tx1"/>
                </a:solidFill>
              </a:rPr>
              <a:t>2</a:t>
            </a:r>
            <a:r>
              <a:rPr lang="en-US" sz="1100" dirty="0">
                <a:solidFill>
                  <a:schemeClr val="tx1"/>
                </a:solidFill>
              </a:rPr>
              <a:t>+O</a:t>
            </a:r>
            <a:r>
              <a:rPr lang="en-US" sz="1100" baseline="-25000" dirty="0">
                <a:solidFill>
                  <a:schemeClr val="tx1"/>
                </a:solidFill>
              </a:rPr>
              <a:t>2</a:t>
            </a:r>
            <a:r>
              <a:rPr lang="en-US" sz="1100" dirty="0">
                <a:solidFill>
                  <a:schemeClr val="tx1"/>
                </a:solidFill>
              </a:rPr>
              <a:t>, NO</a:t>
            </a:r>
            <a:r>
              <a:rPr lang="en-US" sz="1100" baseline="-25000" dirty="0">
                <a:solidFill>
                  <a:schemeClr val="tx1"/>
                </a:solidFill>
              </a:rPr>
              <a:t>2</a:t>
            </a:r>
            <a:r>
              <a:rPr lang="en-US" sz="1100" dirty="0">
                <a:solidFill>
                  <a:schemeClr val="tx1"/>
                </a:solidFill>
              </a:rPr>
              <a:t>+O=&gt;NO+O</a:t>
            </a:r>
            <a:r>
              <a:rPr lang="en-US" sz="1100" baseline="-25000" dirty="0">
                <a:solidFill>
                  <a:schemeClr val="tx1"/>
                </a:solidFill>
              </a:rPr>
              <a:t>2</a:t>
            </a:r>
            <a:r>
              <a:rPr lang="en-US" sz="1100" dirty="0">
                <a:solidFill>
                  <a:schemeClr val="tx1"/>
                </a:solidFill>
              </a:rPr>
              <a:t>, O</a:t>
            </a:r>
            <a:r>
              <a:rPr lang="en-US" sz="1100" baseline="-25000" dirty="0">
                <a:solidFill>
                  <a:schemeClr val="tx1"/>
                </a:solidFill>
              </a:rPr>
              <a:t>3</a:t>
            </a:r>
            <a:r>
              <a:rPr lang="en-US" sz="1100" dirty="0">
                <a:solidFill>
                  <a:schemeClr val="tx1"/>
                </a:solidFill>
              </a:rPr>
              <a:t>+O=&gt;2O</a:t>
            </a:r>
            <a:r>
              <a:rPr lang="en-US" sz="1100" baseline="-25000" dirty="0">
                <a:solidFill>
                  <a:schemeClr val="tx1"/>
                </a:solidFill>
              </a:rPr>
              <a:t>2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ru-RU" sz="1100" dirty="0">
                <a:solidFill>
                  <a:schemeClr val="tx1"/>
                </a:solidFill>
              </a:rPr>
              <a:t>и </a:t>
            </a:r>
            <a:r>
              <a:rPr lang="ru-RU" sz="1100" dirty="0" err="1">
                <a:solidFill>
                  <a:schemeClr val="tx1"/>
                </a:solidFill>
              </a:rPr>
              <a:t>др</a:t>
            </a:r>
            <a:r>
              <a:rPr lang="en-US" sz="1100" dirty="0">
                <a:solidFill>
                  <a:schemeClr val="tx1"/>
                </a:solidFill>
              </a:rPr>
              <a:t>.</a:t>
            </a:r>
            <a:endParaRPr lang="ru-RU" sz="11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</a:rPr>
              <a:t>В «динамических» гипотезах в качестве причины рассматривались особенности атмосферной циркуляции в Южном полушарии, приводящие к концентрации </a:t>
            </a:r>
            <a:r>
              <a:rPr lang="ru-RU" sz="1100" dirty="0" err="1">
                <a:solidFill>
                  <a:schemeClr val="tx1"/>
                </a:solidFill>
              </a:rPr>
              <a:t>озоноразрушающих</a:t>
            </a:r>
            <a:r>
              <a:rPr lang="ru-RU" sz="1100" dirty="0">
                <a:solidFill>
                  <a:schemeClr val="tx1"/>
                </a:solidFill>
              </a:rPr>
              <a:t> веществ в южной полярной области. К концу 1980-х годов «фотохимические» и «динамические» гипотезы практически слились, и в качестве наиболее достоверной рассматривалась единая «</a:t>
            </a:r>
            <a:r>
              <a:rPr lang="ru-RU" sz="1100" dirty="0" err="1">
                <a:solidFill>
                  <a:schemeClr val="tx1"/>
                </a:solidFill>
              </a:rPr>
              <a:t>техногенно-фреонная</a:t>
            </a:r>
            <a:r>
              <a:rPr lang="ru-RU" sz="1100" dirty="0">
                <a:solidFill>
                  <a:schemeClr val="tx1"/>
                </a:solidFill>
              </a:rPr>
              <a:t>» гипотеза о сочетании в районе Антарктиды ряда специфических условий, таких как замкнутая циркуляция и крайне низкие температуры, приводящие к образованию переохлажденных облаков. </a:t>
            </a:r>
            <a:endParaRPr lang="ru-RU" sz="1100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</a:rPr>
              <a:t>Слабым местом «</a:t>
            </a:r>
            <a:r>
              <a:rPr lang="ru-RU" sz="1100" dirty="0" err="1">
                <a:solidFill>
                  <a:schemeClr val="tx1"/>
                </a:solidFill>
              </a:rPr>
              <a:t>техногенно-фреонной</a:t>
            </a:r>
            <a:r>
              <a:rPr lang="ru-RU" sz="1100" dirty="0">
                <a:solidFill>
                  <a:schemeClr val="tx1"/>
                </a:solidFill>
              </a:rPr>
              <a:t>» гипотезы остается сложность объяснения колоссального территориального разрыва между преобладающими источниками </a:t>
            </a:r>
            <a:r>
              <a:rPr lang="ru-RU" sz="1100" dirty="0" err="1">
                <a:solidFill>
                  <a:schemeClr val="tx1"/>
                </a:solidFill>
              </a:rPr>
              <a:t>озоноразрушающих</a:t>
            </a:r>
            <a:r>
              <a:rPr lang="ru-RU" sz="1100" dirty="0">
                <a:solidFill>
                  <a:schemeClr val="tx1"/>
                </a:solidFill>
              </a:rPr>
              <a:t> веществ (умеренные широты Северного полушария) и «озоновой дырой».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45" y="1214438"/>
            <a:ext cx="4200889" cy="3150666"/>
          </a:xfrm>
        </p:spPr>
      </p:pic>
    </p:spTree>
    <p:extLst>
      <p:ext uri="{BB962C8B-B14F-4D97-AF65-F5344CB8AC3E}">
        <p14:creationId xmlns:p14="http://schemas.microsoft.com/office/powerpoint/2010/main" val="38392034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924944"/>
            <a:ext cx="8640960" cy="360040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</a:rPr>
              <a:t>Международное сотрудничество в защите озонового слоя</a:t>
            </a:r>
            <a:r>
              <a:rPr lang="ru-RU" sz="1100" dirty="0">
                <a:solidFill>
                  <a:schemeClr val="tx1"/>
                </a:solidFill>
              </a:rPr>
              <a:t>. </a:t>
            </a:r>
            <a:endParaRPr lang="ru-RU" sz="1100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 smtClean="0">
                <a:solidFill>
                  <a:schemeClr val="tx1"/>
                </a:solidFill>
              </a:rPr>
              <a:t>В </a:t>
            </a:r>
            <a:r>
              <a:rPr lang="ru-RU" sz="1100" dirty="0">
                <a:solidFill>
                  <a:schemeClr val="tx1"/>
                </a:solidFill>
              </a:rPr>
              <a:t>1977 году, уже через три года после того, как М. Молина высказал свою гипотезу о роли ХФУ, в Вашингтоне представители 32 стран выработали первый план действий по защите озонового слоя. </a:t>
            </a:r>
            <a:r>
              <a:rPr lang="ru-RU" sz="1100" dirty="0" smtClean="0">
                <a:solidFill>
                  <a:schemeClr val="tx1"/>
                </a:solidFill>
              </a:rPr>
              <a:t>В </a:t>
            </a:r>
            <a:r>
              <a:rPr lang="ru-RU" sz="1100" dirty="0">
                <a:solidFill>
                  <a:schemeClr val="tx1"/>
                </a:solidFill>
              </a:rPr>
              <a:t>1985 г. в Вене была провозглашена концепция сохранения озонового слоя. </a:t>
            </a:r>
            <a:r>
              <a:rPr lang="ru-RU" sz="1100" dirty="0" smtClean="0">
                <a:solidFill>
                  <a:schemeClr val="tx1"/>
                </a:solidFill>
              </a:rPr>
              <a:t>Согласно </a:t>
            </a:r>
            <a:r>
              <a:rPr lang="ru-RU" sz="1100" dirty="0">
                <a:solidFill>
                  <a:schemeClr val="tx1"/>
                </a:solidFill>
              </a:rPr>
              <a:t>Венской конвенции национальная политика подписавших ее стран должна быть направлена на снижение отрицательных воздействий на озоновый слой. Однако Венская Конвенция не предусматривала конкретных сроков для мероприятий и каких-либо санкций относительно государств, в которых</a:t>
            </a:r>
            <a:r>
              <a:rPr lang="ru-RU" sz="1100" cap="small" dirty="0">
                <a:solidFill>
                  <a:schemeClr val="tx1"/>
                </a:solidFill>
              </a:rPr>
              <a:t> </a:t>
            </a:r>
            <a:r>
              <a:rPr lang="ru-RU" sz="1100" dirty="0">
                <a:solidFill>
                  <a:schemeClr val="tx1"/>
                </a:solidFill>
              </a:rPr>
              <a:t>такие мероприятия проводятся неэффективно. В октябре 1987 г. в Монреале 36 стран подписали Протокол по веществам, разрушающим озоновый слой. Наша страна присоединилась к </a:t>
            </a:r>
            <a:r>
              <a:rPr lang="ru-RU" sz="1100" dirty="0" err="1">
                <a:solidFill>
                  <a:schemeClr val="tx1"/>
                </a:solidFill>
              </a:rPr>
              <a:t>Монреальскому</a:t>
            </a:r>
            <a:r>
              <a:rPr lang="ru-RU" sz="1100" dirty="0">
                <a:solidFill>
                  <a:schemeClr val="tx1"/>
                </a:solidFill>
              </a:rPr>
              <a:t> протоколу в 1988 г. Соглашение предусматривало замораживание производства пяти наиболее используемых ХФУ на уровне 1986 г. К 1993 г. их производство должно было сократиться на 20%, а к 1998 г. - на 30%. К июню 1995 г. </a:t>
            </a:r>
            <a:r>
              <a:rPr lang="ru-RU" sz="1100" dirty="0" err="1">
                <a:solidFill>
                  <a:schemeClr val="tx1"/>
                </a:solidFill>
              </a:rPr>
              <a:t>Монреальский</a:t>
            </a:r>
            <a:r>
              <a:rPr lang="ru-RU" sz="1100" dirty="0">
                <a:solidFill>
                  <a:schemeClr val="tx1"/>
                </a:solidFill>
              </a:rPr>
              <a:t> протокол подписали около 150 стран, к сентябрю 1997 г. – 163, к настоящему времени - практически все. Для индустриально развитых стран сроком полного отказа от производства и потребления </a:t>
            </a:r>
            <a:r>
              <a:rPr lang="ru-RU" sz="1100" dirty="0" err="1">
                <a:solidFill>
                  <a:schemeClr val="tx1"/>
                </a:solidFill>
              </a:rPr>
              <a:t>озоноразрушающих</a:t>
            </a:r>
            <a:r>
              <a:rPr lang="ru-RU" sz="1100" dirty="0">
                <a:solidFill>
                  <a:schemeClr val="tx1"/>
                </a:solidFill>
              </a:rPr>
              <a:t> веществ были определены 1994-1996 гг., по отдельным веществам – 2002-2005 гг.; для развивающихся стран – 2010-2015 гг. По </a:t>
            </a:r>
            <a:r>
              <a:rPr lang="ru-RU" sz="1100" dirty="0" err="1">
                <a:solidFill>
                  <a:schemeClr val="tx1"/>
                </a:solidFill>
              </a:rPr>
              <a:t>гидрохлорфторуглеродам</a:t>
            </a:r>
            <a:r>
              <a:rPr lang="ru-RU" sz="1100" dirty="0">
                <a:solidFill>
                  <a:schemeClr val="tx1"/>
                </a:solidFill>
              </a:rPr>
              <a:t> сроком отказа определен 2020 г. для развитых стран и 2030 для развивающихся. </a:t>
            </a:r>
            <a:endParaRPr lang="ru-RU" sz="1100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</a:rPr>
              <a:t>Сомнения в «</a:t>
            </a:r>
            <a:r>
              <a:rPr lang="ru-RU" sz="1100" dirty="0" err="1">
                <a:solidFill>
                  <a:schemeClr val="tx1"/>
                </a:solidFill>
              </a:rPr>
              <a:t>техногенно-фреонной</a:t>
            </a:r>
            <a:r>
              <a:rPr lang="ru-RU" sz="1100" dirty="0">
                <a:solidFill>
                  <a:schemeClr val="tx1"/>
                </a:solidFill>
              </a:rPr>
              <a:t>» гипотезе высказываются </a:t>
            </a:r>
            <a:r>
              <a:rPr lang="ru-RU" sz="1100" dirty="0" smtClean="0">
                <a:solidFill>
                  <a:schemeClr val="tx1"/>
                </a:solidFill>
              </a:rPr>
              <a:t>по </a:t>
            </a:r>
            <a:r>
              <a:rPr lang="ru-RU" sz="1100" dirty="0">
                <a:solidFill>
                  <a:schemeClr val="tx1"/>
                </a:solidFill>
              </a:rPr>
              <a:t>мотивам сезонного характера процесса (образование «дыры» в конце зимы Южного полушария и исчезновение летом), а также в связи с неоднозначной ролью основного производителя фреонов (техническое и торговое название </a:t>
            </a:r>
            <a:r>
              <a:rPr lang="ru-RU" sz="1100" dirty="0" err="1">
                <a:solidFill>
                  <a:schemeClr val="tx1"/>
                </a:solidFill>
              </a:rPr>
              <a:t>хлорфторуглеродов</a:t>
            </a:r>
            <a:r>
              <a:rPr lang="ru-RU" sz="1100" dirty="0">
                <a:solidFill>
                  <a:schemeClr val="tx1"/>
                </a:solidFill>
              </a:rPr>
              <a:t>) - компании </a:t>
            </a:r>
            <a:r>
              <a:rPr lang="ru-RU" sz="1100" dirty="0" err="1">
                <a:solidFill>
                  <a:schemeClr val="tx1"/>
                </a:solidFill>
              </a:rPr>
              <a:t>Du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  <a:r>
              <a:rPr lang="ru-RU" sz="1100" dirty="0" err="1">
                <a:solidFill>
                  <a:schemeClr val="tx1"/>
                </a:solidFill>
              </a:rPr>
              <a:t>Pont</a:t>
            </a:r>
            <a:r>
              <a:rPr lang="ru-RU" sz="1100" dirty="0">
                <a:solidFill>
                  <a:schemeClr val="tx1"/>
                </a:solidFill>
              </a:rPr>
              <a:t>, вначале активно оспаривавшей выводы о негативном влиянии этих веществ на озоновый </a:t>
            </a:r>
            <a:r>
              <a:rPr lang="ru-RU" sz="1100" dirty="0" smtClean="0">
                <a:solidFill>
                  <a:schemeClr val="tx1"/>
                </a:solidFill>
              </a:rPr>
              <a:t>слой, </a:t>
            </a:r>
            <a:r>
              <a:rPr lang="ru-RU" sz="1100" dirty="0">
                <a:solidFill>
                  <a:schemeClr val="tx1"/>
                </a:solidFill>
              </a:rPr>
              <a:t>а впоследствии внесшей значительный вклад как в финансирование соответствующих исследований, так и в «лоббирование» упомянутых ниже международных документов. Тем не менее, трудно объяснить каким-то иным образом факт роста размеров «озоновой дыры» в последние десятилетия ХХ века и стабилизацию процесса после вступления в силу международных соглашений о прекращении производства и использования </a:t>
            </a:r>
            <a:r>
              <a:rPr lang="ru-RU" sz="1100" dirty="0" err="1">
                <a:solidFill>
                  <a:schemeClr val="tx1"/>
                </a:solidFill>
              </a:rPr>
              <a:t>озоноразрушающих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  <a:r>
              <a:rPr lang="ru-RU" sz="1100" dirty="0" smtClean="0">
                <a:solidFill>
                  <a:schemeClr val="tx1"/>
                </a:solidFill>
              </a:rPr>
              <a:t>веществ.</a:t>
            </a:r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8"/>
            <a:ext cx="5299657" cy="2520280"/>
          </a:xfrm>
        </p:spPr>
      </p:pic>
    </p:spTree>
    <p:extLst>
      <p:ext uri="{BB962C8B-B14F-4D97-AF65-F5344CB8AC3E}">
        <p14:creationId xmlns:p14="http://schemas.microsoft.com/office/powerpoint/2010/main" val="33691175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4680520" cy="6192687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100" b="1" dirty="0">
                <a:solidFill>
                  <a:schemeClr val="tx1"/>
                </a:solidFill>
              </a:rPr>
              <a:t>Химические превращения в атмосфере и образование кислотных дождей</a:t>
            </a:r>
            <a:r>
              <a:rPr lang="ru-RU" sz="1100" dirty="0">
                <a:solidFill>
                  <a:schemeClr val="tx1"/>
                </a:solidFill>
              </a:rPr>
              <a:t>. Кислотные и щелочные свойства дождевой воды определяются наличием в растворах свободных ионов H</a:t>
            </a:r>
            <a:r>
              <a:rPr lang="ru-RU" sz="1100" baseline="30000" dirty="0">
                <a:solidFill>
                  <a:schemeClr val="tx1"/>
                </a:solidFill>
              </a:rPr>
              <a:t>+</a:t>
            </a:r>
            <a:r>
              <a:rPr lang="ru-RU" sz="1100" dirty="0">
                <a:solidFill>
                  <a:schemeClr val="tx1"/>
                </a:solidFill>
              </a:rPr>
              <a:t> или OH</a:t>
            </a:r>
            <a:r>
              <a:rPr lang="ru-RU" sz="1100" baseline="30000" dirty="0">
                <a:solidFill>
                  <a:schemeClr val="tx1"/>
                </a:solidFill>
              </a:rPr>
              <a:t>-</a:t>
            </a:r>
            <a:r>
              <a:rPr lang="ru-RU" sz="1100" dirty="0">
                <a:solidFill>
                  <a:schemeClr val="tx1"/>
                </a:solidFill>
              </a:rPr>
              <a:t>, образующихся при диссоциации кислот и оснований. В естественных условиях дождевые осадки имеют нейтральный или слабокислотный характер, что определяется соотношением солей естественного происхождения и растворенного диоксида углерода, за счет чего среднее значение </a:t>
            </a:r>
            <a:r>
              <a:rPr lang="ru-RU" sz="1100" dirty="0" err="1">
                <a:solidFill>
                  <a:schemeClr val="tx1"/>
                </a:solidFill>
              </a:rPr>
              <a:t>pH</a:t>
            </a:r>
            <a:r>
              <a:rPr lang="ru-RU" sz="1100" dirty="0">
                <a:solidFill>
                  <a:schemeClr val="tx1"/>
                </a:solidFill>
              </a:rPr>
              <a:t> дождевой воды составляет около 5,6</a:t>
            </a:r>
            <a:r>
              <a:rPr lang="ru-RU" sz="1100" dirty="0" smtClean="0">
                <a:solidFill>
                  <a:schemeClr val="tx1"/>
                </a:solidFill>
              </a:rPr>
              <a:t>.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</a:rPr>
              <a:t>В большинстве выбросов оксидов азота первичным веществом является </a:t>
            </a:r>
            <a:r>
              <a:rPr lang="ru-RU" sz="1100" dirty="0" err="1">
                <a:solidFill>
                  <a:schemeClr val="tx1"/>
                </a:solidFill>
              </a:rPr>
              <a:t>монооксид</a:t>
            </a:r>
            <a:r>
              <a:rPr lang="ru-RU" sz="1100" dirty="0">
                <a:solidFill>
                  <a:schemeClr val="tx1"/>
                </a:solidFill>
              </a:rPr>
              <a:t> – NO. Оксид азота, реагируя с кислородом, озоном и радикалами OH</a:t>
            </a:r>
            <a:r>
              <a:rPr lang="ru-RU" sz="1100" baseline="30000" dirty="0">
                <a:solidFill>
                  <a:schemeClr val="tx1"/>
                </a:solidFill>
              </a:rPr>
              <a:t>-</a:t>
            </a:r>
            <a:r>
              <a:rPr lang="ru-RU" sz="1100" dirty="0">
                <a:solidFill>
                  <a:schemeClr val="tx1"/>
                </a:solidFill>
              </a:rPr>
              <a:t> переходит в диоксид NO</a:t>
            </a:r>
            <a:r>
              <a:rPr lang="ru-RU" sz="1100" baseline="-25000" dirty="0">
                <a:solidFill>
                  <a:schemeClr val="tx1"/>
                </a:solidFill>
              </a:rPr>
              <a:t>2</a:t>
            </a:r>
            <a:r>
              <a:rPr lang="ru-RU" sz="1100" dirty="0">
                <a:solidFill>
                  <a:schemeClr val="tx1"/>
                </a:solidFill>
              </a:rPr>
              <a:t>, более устойчивый в атмосфере. Азотная кислота образуется в атмосфере при взаимодействии диоксида азота с гидроксильным ионом: 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</a:rPr>
              <a:t>NO</a:t>
            </a:r>
            <a:r>
              <a:rPr lang="ru-RU" sz="1100" baseline="-25000" dirty="0">
                <a:solidFill>
                  <a:schemeClr val="tx1"/>
                </a:solidFill>
              </a:rPr>
              <a:t>2</a:t>
            </a:r>
            <a:r>
              <a:rPr lang="ru-RU" sz="1100" dirty="0">
                <a:solidFill>
                  <a:schemeClr val="tx1"/>
                </a:solidFill>
              </a:rPr>
              <a:t>+OH</a:t>
            </a:r>
            <a:r>
              <a:rPr lang="ru-RU" sz="1100" baseline="30000" dirty="0">
                <a:solidFill>
                  <a:schemeClr val="tx1"/>
                </a:solidFill>
              </a:rPr>
              <a:t>‑ </a:t>
            </a:r>
            <a:r>
              <a:rPr lang="ru-RU" sz="1100" dirty="0">
                <a:solidFill>
                  <a:schemeClr val="tx1"/>
                </a:solidFill>
              </a:rPr>
              <a:t>=&gt;HNO</a:t>
            </a:r>
            <a:r>
              <a:rPr lang="ru-RU" sz="1100" baseline="-25000" dirty="0">
                <a:solidFill>
                  <a:schemeClr val="tx1"/>
                </a:solidFill>
              </a:rPr>
              <a:t>3</a:t>
            </a:r>
            <a:r>
              <a:rPr lang="ru-RU" sz="1100" dirty="0">
                <a:solidFill>
                  <a:schemeClr val="tx1"/>
                </a:solidFill>
              </a:rPr>
              <a:t>. 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</a:rPr>
              <a:t>Но наибольшую роль в формировании кислотных дождей играют продукты реакций с участием диоксида серы. </a:t>
            </a:r>
            <a:r>
              <a:rPr lang="ru-RU" sz="1100" dirty="0" smtClean="0">
                <a:solidFill>
                  <a:schemeClr val="tx1"/>
                </a:solidFill>
              </a:rPr>
              <a:t>Выделяется </a:t>
            </a:r>
            <a:r>
              <a:rPr lang="ru-RU" sz="1100" dirty="0">
                <a:solidFill>
                  <a:schemeClr val="tx1"/>
                </a:solidFill>
              </a:rPr>
              <a:t>4 типа реакций с участием поступившего в атмосферу диоксида серы: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</a:rPr>
              <a:t>1) </a:t>
            </a:r>
            <a:r>
              <a:rPr lang="ru-RU" sz="1100" dirty="0" err="1">
                <a:solidFill>
                  <a:schemeClr val="tx1"/>
                </a:solidFill>
              </a:rPr>
              <a:t>Газофазное</a:t>
            </a:r>
            <a:r>
              <a:rPr lang="ru-RU" sz="1100" dirty="0">
                <a:solidFill>
                  <a:schemeClr val="tx1"/>
                </a:solidFill>
              </a:rPr>
              <a:t> молекулярное окисление: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SO</a:t>
            </a:r>
            <a:r>
              <a:rPr lang="en-US" sz="1100" baseline="-25000" dirty="0">
                <a:solidFill>
                  <a:schemeClr val="tx1"/>
                </a:solidFill>
              </a:rPr>
              <a:t>2</a:t>
            </a:r>
            <a:r>
              <a:rPr lang="en-US" sz="1100" dirty="0">
                <a:solidFill>
                  <a:schemeClr val="tx1"/>
                </a:solidFill>
              </a:rPr>
              <a:t> + O</a:t>
            </a:r>
            <a:r>
              <a:rPr lang="en-US" sz="1100" baseline="-25000" dirty="0">
                <a:solidFill>
                  <a:schemeClr val="tx1"/>
                </a:solidFill>
              </a:rPr>
              <a:t>2</a:t>
            </a:r>
            <a:r>
              <a:rPr lang="en-US" sz="1100" dirty="0">
                <a:solidFill>
                  <a:schemeClr val="tx1"/>
                </a:solidFill>
              </a:rPr>
              <a:t> =&gt; SO</a:t>
            </a:r>
            <a:r>
              <a:rPr lang="en-US" sz="1100" baseline="-25000" dirty="0">
                <a:solidFill>
                  <a:schemeClr val="tx1"/>
                </a:solidFill>
              </a:rPr>
              <a:t>3</a:t>
            </a:r>
            <a:r>
              <a:rPr lang="en-US" sz="1100" dirty="0">
                <a:solidFill>
                  <a:schemeClr val="tx1"/>
                </a:solidFill>
              </a:rPr>
              <a:t> + O</a:t>
            </a:r>
            <a:r>
              <a:rPr lang="en-US" sz="1100" baseline="30000" dirty="0">
                <a:solidFill>
                  <a:schemeClr val="tx1"/>
                </a:solidFill>
              </a:rPr>
              <a:t>-</a:t>
            </a:r>
            <a:endParaRPr lang="ru-RU" sz="1100" b="1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SO</a:t>
            </a:r>
            <a:r>
              <a:rPr lang="en-US" sz="1100" baseline="-25000" dirty="0">
                <a:solidFill>
                  <a:schemeClr val="tx1"/>
                </a:solidFill>
              </a:rPr>
              <a:t>2</a:t>
            </a:r>
            <a:r>
              <a:rPr lang="en-US" sz="1100" dirty="0">
                <a:solidFill>
                  <a:schemeClr val="tx1"/>
                </a:solidFill>
              </a:rPr>
              <a:t> + O</a:t>
            </a:r>
            <a:r>
              <a:rPr lang="en-US" sz="1100" baseline="-25000" dirty="0">
                <a:solidFill>
                  <a:schemeClr val="tx1"/>
                </a:solidFill>
              </a:rPr>
              <a:t>3</a:t>
            </a:r>
            <a:r>
              <a:rPr lang="en-US" sz="1100" dirty="0">
                <a:solidFill>
                  <a:schemeClr val="tx1"/>
                </a:solidFill>
              </a:rPr>
              <a:t> =&gt; SO</a:t>
            </a:r>
            <a:r>
              <a:rPr lang="en-US" sz="1100" baseline="-25000" dirty="0">
                <a:solidFill>
                  <a:schemeClr val="tx1"/>
                </a:solidFill>
              </a:rPr>
              <a:t>3</a:t>
            </a:r>
            <a:r>
              <a:rPr lang="en-US" sz="1100" dirty="0">
                <a:solidFill>
                  <a:schemeClr val="tx1"/>
                </a:solidFill>
              </a:rPr>
              <a:t> + O</a:t>
            </a:r>
            <a:r>
              <a:rPr lang="en-US" sz="1100" baseline="-25000" dirty="0">
                <a:solidFill>
                  <a:schemeClr val="tx1"/>
                </a:solidFill>
              </a:rPr>
              <a:t>2</a:t>
            </a:r>
            <a:endParaRPr lang="ru-RU" sz="11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</a:rPr>
              <a:t>2) </a:t>
            </a:r>
            <a:r>
              <a:rPr lang="ru-RU" sz="1100" dirty="0" err="1">
                <a:solidFill>
                  <a:schemeClr val="tx1"/>
                </a:solidFill>
              </a:rPr>
              <a:t>Газофазное</a:t>
            </a:r>
            <a:r>
              <a:rPr lang="ru-RU" sz="1100" dirty="0">
                <a:solidFill>
                  <a:schemeClr val="tx1"/>
                </a:solidFill>
              </a:rPr>
              <a:t> окисление радикалами: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SO</a:t>
            </a:r>
            <a:r>
              <a:rPr lang="ru-RU" sz="1100" baseline="-25000" dirty="0">
                <a:solidFill>
                  <a:schemeClr val="tx1"/>
                </a:solidFill>
              </a:rPr>
              <a:t>2</a:t>
            </a:r>
            <a:r>
              <a:rPr lang="ru-RU" sz="1100" dirty="0">
                <a:solidFill>
                  <a:schemeClr val="tx1"/>
                </a:solidFill>
              </a:rPr>
              <a:t> + </a:t>
            </a:r>
            <a:r>
              <a:rPr lang="en-US" sz="1100" dirty="0">
                <a:solidFill>
                  <a:schemeClr val="tx1"/>
                </a:solidFill>
              </a:rPr>
              <a:t>OH</a:t>
            </a:r>
            <a:r>
              <a:rPr lang="ru-RU" sz="1100" baseline="30000" dirty="0">
                <a:solidFill>
                  <a:schemeClr val="tx1"/>
                </a:solidFill>
              </a:rPr>
              <a:t>-</a:t>
            </a:r>
            <a:r>
              <a:rPr lang="ru-RU" sz="1100" dirty="0">
                <a:solidFill>
                  <a:schemeClr val="tx1"/>
                </a:solidFill>
              </a:rPr>
              <a:t> = </a:t>
            </a:r>
            <a:r>
              <a:rPr lang="en-US" sz="1100" dirty="0">
                <a:solidFill>
                  <a:schemeClr val="tx1"/>
                </a:solidFill>
              </a:rPr>
              <a:t>HSO</a:t>
            </a:r>
            <a:r>
              <a:rPr lang="ru-RU" sz="1100" baseline="-25000" dirty="0">
                <a:solidFill>
                  <a:schemeClr val="tx1"/>
                </a:solidFill>
              </a:rPr>
              <a:t>3</a:t>
            </a:r>
            <a:r>
              <a:rPr lang="ru-RU" sz="1100" baseline="30000" dirty="0">
                <a:solidFill>
                  <a:schemeClr val="tx1"/>
                </a:solidFill>
              </a:rPr>
              <a:t>-</a:t>
            </a:r>
            <a:endParaRPr lang="ru-RU" sz="1100" b="1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SO</a:t>
            </a:r>
            <a:r>
              <a:rPr lang="ru-RU" sz="1100" baseline="-25000" dirty="0">
                <a:solidFill>
                  <a:schemeClr val="tx1"/>
                </a:solidFill>
              </a:rPr>
              <a:t>2</a:t>
            </a:r>
            <a:r>
              <a:rPr lang="ru-RU" sz="1100" dirty="0">
                <a:solidFill>
                  <a:schemeClr val="tx1"/>
                </a:solidFill>
              </a:rPr>
              <a:t> + </a:t>
            </a:r>
            <a:r>
              <a:rPr lang="en-US" sz="1100" dirty="0">
                <a:solidFill>
                  <a:schemeClr val="tx1"/>
                </a:solidFill>
              </a:rPr>
              <a:t>O</a:t>
            </a:r>
            <a:r>
              <a:rPr lang="ru-RU" sz="1100" baseline="30000" dirty="0">
                <a:solidFill>
                  <a:schemeClr val="tx1"/>
                </a:solidFill>
              </a:rPr>
              <a:t>- </a:t>
            </a:r>
            <a:r>
              <a:rPr lang="ru-RU" sz="1100" dirty="0">
                <a:solidFill>
                  <a:schemeClr val="tx1"/>
                </a:solidFill>
              </a:rPr>
              <a:t>+ </a:t>
            </a:r>
            <a:r>
              <a:rPr lang="en-US" sz="1100" dirty="0">
                <a:solidFill>
                  <a:schemeClr val="tx1"/>
                </a:solidFill>
              </a:rPr>
              <a:t>M</a:t>
            </a:r>
            <a:r>
              <a:rPr lang="ru-RU" sz="1100" dirty="0">
                <a:solidFill>
                  <a:schemeClr val="tx1"/>
                </a:solidFill>
              </a:rPr>
              <a:t> = </a:t>
            </a:r>
            <a:r>
              <a:rPr lang="en-US" sz="1100" dirty="0">
                <a:solidFill>
                  <a:schemeClr val="tx1"/>
                </a:solidFill>
              </a:rPr>
              <a:t>SO</a:t>
            </a:r>
            <a:r>
              <a:rPr lang="ru-RU" sz="1100" baseline="-25000" dirty="0">
                <a:solidFill>
                  <a:schemeClr val="tx1"/>
                </a:solidFill>
              </a:rPr>
              <a:t>3</a:t>
            </a:r>
            <a:r>
              <a:rPr lang="ru-RU" sz="1100" dirty="0">
                <a:solidFill>
                  <a:schemeClr val="tx1"/>
                </a:solidFill>
              </a:rPr>
              <a:t> + </a:t>
            </a:r>
            <a:r>
              <a:rPr lang="en-US" sz="1100" dirty="0">
                <a:solidFill>
                  <a:schemeClr val="tx1"/>
                </a:solidFill>
              </a:rPr>
              <a:t>M</a:t>
            </a:r>
            <a:endParaRPr lang="ru-RU" sz="11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</a:rPr>
              <a:t>3) Окисление на поверхности твердых частиц: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SO</a:t>
            </a:r>
            <a:r>
              <a:rPr lang="en-US" sz="1100" baseline="-25000" dirty="0">
                <a:solidFill>
                  <a:schemeClr val="tx1"/>
                </a:solidFill>
              </a:rPr>
              <a:t>2</a:t>
            </a:r>
            <a:r>
              <a:rPr lang="en-US" sz="1100" dirty="0">
                <a:solidFill>
                  <a:schemeClr val="tx1"/>
                </a:solidFill>
              </a:rPr>
              <a:t> + 2(OH</a:t>
            </a:r>
            <a:r>
              <a:rPr lang="en-US" sz="1100" baseline="30000" dirty="0">
                <a:solidFill>
                  <a:schemeClr val="tx1"/>
                </a:solidFill>
              </a:rPr>
              <a:t>-</a:t>
            </a:r>
            <a:r>
              <a:rPr lang="en-US" sz="1100" dirty="0">
                <a:solidFill>
                  <a:schemeClr val="tx1"/>
                </a:solidFill>
              </a:rPr>
              <a:t>) =&gt; [SO</a:t>
            </a:r>
            <a:r>
              <a:rPr lang="en-US" sz="1100" baseline="-25000" dirty="0">
                <a:solidFill>
                  <a:schemeClr val="tx1"/>
                </a:solidFill>
              </a:rPr>
              <a:t>2</a:t>
            </a:r>
            <a:r>
              <a:rPr lang="en-US" sz="1100" dirty="0">
                <a:solidFill>
                  <a:schemeClr val="tx1"/>
                </a:solidFill>
              </a:rPr>
              <a:t>(OH</a:t>
            </a:r>
            <a:r>
              <a:rPr lang="en-US" sz="1100" baseline="-25000" dirty="0">
                <a:solidFill>
                  <a:schemeClr val="tx1"/>
                </a:solidFill>
              </a:rPr>
              <a:t>2</a:t>
            </a:r>
            <a:r>
              <a:rPr lang="en-US" sz="1100" dirty="0">
                <a:solidFill>
                  <a:schemeClr val="tx1"/>
                </a:solidFill>
              </a:rPr>
              <a:t>)] =&gt; 2H</a:t>
            </a:r>
            <a:r>
              <a:rPr lang="en-US" sz="1100" baseline="30000" dirty="0">
                <a:solidFill>
                  <a:schemeClr val="tx1"/>
                </a:solidFill>
              </a:rPr>
              <a:t>+</a:t>
            </a:r>
            <a:r>
              <a:rPr lang="en-US" sz="1100" dirty="0">
                <a:solidFill>
                  <a:schemeClr val="tx1"/>
                </a:solidFill>
              </a:rPr>
              <a:t>+ SO</a:t>
            </a:r>
            <a:r>
              <a:rPr lang="en-US" sz="1100" baseline="30000" dirty="0">
                <a:solidFill>
                  <a:schemeClr val="tx1"/>
                </a:solidFill>
              </a:rPr>
              <a:t>2-</a:t>
            </a:r>
            <a:endParaRPr lang="ru-RU" sz="1100" b="1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</a:rPr>
              <a:t>4) Окисление в жидкой фазе: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tx1"/>
                </a:solidFill>
              </a:rPr>
              <a:t>SO</a:t>
            </a:r>
            <a:r>
              <a:rPr lang="ru-RU" sz="1100" baseline="-25000" dirty="0">
                <a:solidFill>
                  <a:schemeClr val="tx1"/>
                </a:solidFill>
              </a:rPr>
              <a:t>2</a:t>
            </a:r>
            <a:r>
              <a:rPr lang="ru-RU" sz="1100" dirty="0">
                <a:solidFill>
                  <a:schemeClr val="tx1"/>
                </a:solidFill>
              </a:rPr>
              <a:t> + </a:t>
            </a:r>
            <a:r>
              <a:rPr lang="en-US" sz="1100" dirty="0">
                <a:solidFill>
                  <a:schemeClr val="tx1"/>
                </a:solidFill>
              </a:rPr>
              <a:t>H</a:t>
            </a:r>
            <a:r>
              <a:rPr lang="ru-RU" sz="1100" baseline="-25000" dirty="0">
                <a:solidFill>
                  <a:schemeClr val="tx1"/>
                </a:solidFill>
              </a:rPr>
              <a:t>2</a:t>
            </a:r>
            <a:r>
              <a:rPr lang="en-US" sz="1100" dirty="0">
                <a:solidFill>
                  <a:schemeClr val="tx1"/>
                </a:solidFill>
              </a:rPr>
              <a:t>O</a:t>
            </a:r>
            <a:r>
              <a:rPr lang="ru-RU" sz="1100" dirty="0">
                <a:solidFill>
                  <a:schemeClr val="tx1"/>
                </a:solidFill>
              </a:rPr>
              <a:t> + </a:t>
            </a:r>
            <a:r>
              <a:rPr lang="en-US" sz="1100" dirty="0">
                <a:solidFill>
                  <a:schemeClr val="tx1"/>
                </a:solidFill>
              </a:rPr>
              <a:t>SO</a:t>
            </a:r>
            <a:r>
              <a:rPr lang="ru-RU" sz="1100" baseline="-25000" dirty="0">
                <a:solidFill>
                  <a:schemeClr val="tx1"/>
                </a:solidFill>
              </a:rPr>
              <a:t>3</a:t>
            </a:r>
            <a:r>
              <a:rPr lang="ru-RU" sz="1100" dirty="0">
                <a:solidFill>
                  <a:schemeClr val="tx1"/>
                </a:solidFill>
              </a:rPr>
              <a:t> =&gt; </a:t>
            </a:r>
            <a:r>
              <a:rPr lang="en-US" sz="1100" dirty="0">
                <a:solidFill>
                  <a:schemeClr val="tx1"/>
                </a:solidFill>
              </a:rPr>
              <a:t>H</a:t>
            </a:r>
            <a:r>
              <a:rPr lang="ru-RU" sz="1100" baseline="30000" dirty="0">
                <a:solidFill>
                  <a:schemeClr val="tx1"/>
                </a:solidFill>
              </a:rPr>
              <a:t>+</a:t>
            </a:r>
            <a:r>
              <a:rPr lang="ru-RU" sz="1100" dirty="0">
                <a:solidFill>
                  <a:schemeClr val="tx1"/>
                </a:solidFill>
              </a:rPr>
              <a:t> + …</a:t>
            </a:r>
            <a:r>
              <a:rPr lang="ru-RU" sz="1100" baseline="30000" dirty="0">
                <a:solidFill>
                  <a:schemeClr val="tx1"/>
                </a:solidFill>
              </a:rPr>
              <a:t>-</a:t>
            </a:r>
            <a:r>
              <a:rPr lang="ru-RU" sz="1100" dirty="0">
                <a:solidFill>
                  <a:schemeClr val="tx1"/>
                </a:solidFill>
              </a:rPr>
              <a:t> + O</a:t>
            </a:r>
            <a:r>
              <a:rPr lang="ru-RU" sz="1100" baseline="-25000" dirty="0">
                <a:solidFill>
                  <a:schemeClr val="tx1"/>
                </a:solidFill>
              </a:rPr>
              <a:t>2</a:t>
            </a:r>
            <a:endParaRPr lang="ru-RU" sz="11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</a:rPr>
              <a:t>Серный ангидрид SO</a:t>
            </a:r>
            <a:r>
              <a:rPr lang="ru-RU" sz="1100" baseline="-25000" dirty="0">
                <a:solidFill>
                  <a:schemeClr val="tx1"/>
                </a:solidFill>
              </a:rPr>
              <a:t>3</a:t>
            </a:r>
            <a:r>
              <a:rPr lang="ru-RU" sz="1100" dirty="0">
                <a:solidFill>
                  <a:schemeClr val="tx1"/>
                </a:solidFill>
              </a:rPr>
              <a:t> практически мгновенно превращается в серную кислоту, поэтому все 4 типа реакций ведут в конечном итоге к образованию серной кислоты. Серная кислота в значительной степени нейтрализуется еще в атмосфере, главным образом аммиаком.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</a:rPr>
              <a:t>С учетом скоростей образования и нейтрализации серной кислоты и средней скорости переноса в атмосфере 30 км/ч максимум концентрации кислоты достигается в 200-250 км от источника оксидов серы, а максимум концентрации сульфатов – в 600 км.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98" y="1032168"/>
            <a:ext cx="3967297" cy="2972896"/>
          </a:xfrm>
        </p:spPr>
      </p:pic>
    </p:spTree>
    <p:extLst>
      <p:ext uri="{BB962C8B-B14F-4D97-AF65-F5344CB8AC3E}">
        <p14:creationId xmlns:p14="http://schemas.microsoft.com/office/powerpoint/2010/main" val="29331531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731518"/>
            <a:ext cx="4094167" cy="5721817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Экологические последствия кислотных дождей</a:t>
            </a:r>
            <a:r>
              <a:rPr lang="ru-RU" dirty="0">
                <a:solidFill>
                  <a:schemeClr val="tx1"/>
                </a:solidFill>
              </a:rPr>
              <a:t>. </a:t>
            </a:r>
            <a:endParaRPr lang="ru-RU" b="1" dirty="0">
              <a:solidFill>
                <a:schemeClr val="tx1"/>
              </a:solidFill>
            </a:endParaRPr>
          </a:p>
          <a:p>
            <a:pPr algn="just"/>
            <a:r>
              <a:rPr lang="ru-RU" i="1" dirty="0" err="1">
                <a:solidFill>
                  <a:schemeClr val="tx1"/>
                </a:solidFill>
              </a:rPr>
              <a:t>Закисление</a:t>
            </a:r>
            <a:r>
              <a:rPr lang="ru-RU" i="1" dirty="0">
                <a:solidFill>
                  <a:schemeClr val="tx1"/>
                </a:solidFill>
              </a:rPr>
              <a:t> озер и водотоков</a:t>
            </a:r>
            <a:r>
              <a:rPr lang="ru-RU" dirty="0">
                <a:solidFill>
                  <a:schemeClr val="tx1"/>
                </a:solidFill>
              </a:rPr>
              <a:t> отмечалось в Скандинавии, Канаде и США. В Норвегии за 20 лет значения </a:t>
            </a:r>
            <a:r>
              <a:rPr lang="ru-RU" dirty="0" err="1">
                <a:solidFill>
                  <a:schemeClr val="tx1"/>
                </a:solidFill>
              </a:rPr>
              <a:t>pH</a:t>
            </a:r>
            <a:r>
              <a:rPr lang="ru-RU" dirty="0">
                <a:solidFill>
                  <a:schemeClr val="tx1"/>
                </a:solidFill>
              </a:rPr>
              <a:t> уменьшились на 1,2 единицы, в </a:t>
            </a:r>
            <a:r>
              <a:rPr lang="ru-RU" dirty="0" err="1">
                <a:solidFill>
                  <a:schemeClr val="tx1"/>
                </a:solidFill>
              </a:rPr>
              <a:t>т.ч</a:t>
            </a:r>
            <a:r>
              <a:rPr lang="ru-RU" dirty="0">
                <a:solidFill>
                  <a:schemeClr val="tx1"/>
                </a:solidFill>
              </a:rPr>
              <a:t>. с 1965 по 1975 годы с 5,9 до 5,4, в некоторых – ниже 5. Это привело к значительному снижению </a:t>
            </a:r>
            <a:r>
              <a:rPr lang="ru-RU" dirty="0" err="1">
                <a:solidFill>
                  <a:schemeClr val="tx1"/>
                </a:solidFill>
              </a:rPr>
              <a:t>биопродуктивности</a:t>
            </a:r>
            <a:r>
              <a:rPr lang="ru-RU" dirty="0">
                <a:solidFill>
                  <a:schemeClr val="tx1"/>
                </a:solidFill>
              </a:rPr>
              <a:t>, вплоть до полной гибели рыбы. Наибольшее воздействие оказывают не средние значения, а экстремально низкие, наблюдаемые весной, когда с талыми водами (их </a:t>
            </a:r>
            <a:r>
              <a:rPr lang="ru-RU" dirty="0" err="1">
                <a:solidFill>
                  <a:schemeClr val="tx1"/>
                </a:solidFill>
              </a:rPr>
              <a:t>pH</a:t>
            </a:r>
            <a:r>
              <a:rPr lang="ru-RU" dirty="0">
                <a:solidFill>
                  <a:schemeClr val="tx1"/>
                </a:solidFill>
              </a:rPr>
              <a:t> доходит до 3) в озера попадает большое количество кислоты.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i="1" dirty="0">
                <a:solidFill>
                  <a:schemeClr val="tx1"/>
                </a:solidFill>
              </a:rPr>
              <a:t>Влияние на почвы</a:t>
            </a:r>
            <a:r>
              <a:rPr lang="ru-RU" dirty="0">
                <a:solidFill>
                  <a:schemeClr val="tx1"/>
                </a:solidFill>
              </a:rPr>
              <a:t> особенно существенно для подзолистых почв, у которых и в естественном состоянии </a:t>
            </a:r>
            <a:r>
              <a:rPr lang="ru-RU" dirty="0" err="1">
                <a:solidFill>
                  <a:schemeClr val="tx1"/>
                </a:solidFill>
              </a:rPr>
              <a:t>pH</a:t>
            </a:r>
            <a:r>
              <a:rPr lang="ru-RU" dirty="0">
                <a:solidFill>
                  <a:schemeClr val="tx1"/>
                </a:solidFill>
              </a:rPr>
              <a:t> составляет от 4 до 5.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i="1" dirty="0">
                <a:solidFill>
                  <a:schemeClr val="tx1"/>
                </a:solidFill>
              </a:rPr>
              <a:t>Влияние на леса</a:t>
            </a:r>
            <a:r>
              <a:rPr lang="ru-RU" dirty="0">
                <a:solidFill>
                  <a:schemeClr val="tx1"/>
                </a:solidFill>
              </a:rPr>
              <a:t> вызывало наибольшую озабоченность западноевропейских ученых и общественности. По данным исследований 1986-1987 годов в Западной Европе от кислотных дождей пострадали более 20% всех лесов, в том числе в Нидерландах, Германии, Швейцарии, Великобритании – 50-55%, причем этот процесс развивался очень быстро: в начале 80-х годов в ФРГ было повреждено всего 8% </a:t>
            </a:r>
            <a:r>
              <a:rPr lang="ru-RU" dirty="0" smtClean="0">
                <a:solidFill>
                  <a:schemeClr val="tx1"/>
                </a:solidFill>
              </a:rPr>
              <a:t>лесов.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24" y="1351694"/>
            <a:ext cx="4403502" cy="2941402"/>
          </a:xfrm>
        </p:spPr>
      </p:pic>
    </p:spTree>
    <p:extLst>
      <p:ext uri="{BB962C8B-B14F-4D97-AF65-F5344CB8AC3E}">
        <p14:creationId xmlns:p14="http://schemas.microsoft.com/office/powerpoint/2010/main" val="3222953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77072"/>
            <a:ext cx="8712968" cy="2520280"/>
          </a:xfrm>
        </p:spPr>
        <p:txBody>
          <a:bodyPr/>
          <a:lstStyle/>
          <a:p>
            <a:pPr marL="0" indent="0" algn="l"/>
            <a:r>
              <a:rPr lang="ru-RU" sz="1300" dirty="0">
                <a:solidFill>
                  <a:schemeClr val="tx1"/>
                </a:solidFill>
                <a:effectLst/>
              </a:rPr>
              <a:t>Проблема трансграничного переноса кислотообразующих выбросов была рассмотрена в 1979 году на Общеевропейском совещании по охране окружающей среды. В 1983 году вступила в силу «Конвенция о трансграничном загрязнении воздуха на большие расстояния». </a:t>
            </a:r>
            <a:r>
              <a:rPr lang="ru-RU" sz="1300" dirty="0" smtClean="0">
                <a:solidFill>
                  <a:schemeClr val="tx1"/>
                </a:solidFill>
                <a:effectLst/>
              </a:rPr>
              <a:t>Впоследствии </a:t>
            </a:r>
            <a:r>
              <a:rPr lang="ru-RU" sz="1300" dirty="0">
                <a:solidFill>
                  <a:schemeClr val="tx1"/>
                </a:solidFill>
                <a:effectLst/>
              </a:rPr>
              <a:t>эта конвенция неоднократно продлялась и дополнялась. В США в 1989 г. была принята и впоследствии </a:t>
            </a:r>
            <a:r>
              <a:rPr lang="ru-RU" sz="1300" dirty="0" smtClean="0">
                <a:solidFill>
                  <a:schemeClr val="tx1"/>
                </a:solidFill>
                <a:effectLst/>
              </a:rPr>
              <a:t>реализована </a:t>
            </a:r>
            <a:r>
              <a:rPr lang="ru-RU" sz="1300" dirty="0">
                <a:solidFill>
                  <a:schemeClr val="tx1"/>
                </a:solidFill>
                <a:effectLst/>
              </a:rPr>
              <a:t>программа борьбы с кислотными дождями; в 1990 г. – закон о чистом воздухе, предусматривавший значительное сокращение кислотообразующих выбросов от тепловых электростанций</a:t>
            </a:r>
            <a:r>
              <a:rPr lang="ru-RU" sz="1300" dirty="0" smtClean="0">
                <a:solidFill>
                  <a:schemeClr val="tx1"/>
                </a:solidFill>
                <a:effectLst/>
              </a:rPr>
              <a:t>.</a:t>
            </a:r>
            <a:br>
              <a:rPr lang="ru-RU" sz="1300" dirty="0" smtClean="0">
                <a:solidFill>
                  <a:schemeClr val="tx1"/>
                </a:solidFill>
                <a:effectLst/>
              </a:rPr>
            </a:br>
            <a:r>
              <a:rPr lang="ru-RU" sz="1300" dirty="0">
                <a:solidFill>
                  <a:schemeClr val="tx1"/>
                </a:solidFill>
                <a:effectLst/>
              </a:rPr>
              <a:t>Значительно сложнее складывается ситуация в регионе Восточной Азии, где выбросы кислотообразующих веществ продолжают </a:t>
            </a:r>
            <a:r>
              <a:rPr lang="ru-RU" sz="1300" dirty="0" smtClean="0">
                <a:solidFill>
                  <a:schemeClr val="tx1"/>
                </a:solidFill>
                <a:effectLst/>
              </a:rPr>
              <a:t>увеличиваться. </a:t>
            </a:r>
            <a:r>
              <a:rPr lang="ru-RU" sz="1300" dirty="0">
                <a:solidFill>
                  <a:schemeClr val="tx1"/>
                </a:solidFill>
                <a:effectLst/>
              </a:rPr>
              <a:t>Энергетика Китая базируется главным образом на высокосернистом угле, добыча которого превышает 1 млрд. т., а доля угля в топливно-энергетическом балансе – 73,5%. Кислотные дожди от угольных теплоэлектростанций Китая представляют угрозу для всей Восточной Азии. В центре ареала выпадения кислотных дождей среднее значение рН опускается ниже 4 (в г. </a:t>
            </a:r>
            <a:r>
              <a:rPr lang="ru-RU" sz="1300" dirty="0" err="1">
                <a:solidFill>
                  <a:schemeClr val="tx1"/>
                </a:solidFill>
                <a:effectLst/>
              </a:rPr>
              <a:t>Чанша</a:t>
            </a:r>
            <a:r>
              <a:rPr lang="ru-RU" sz="1300" dirty="0">
                <a:solidFill>
                  <a:schemeClr val="tx1"/>
                </a:solidFill>
                <a:effectLst/>
              </a:rPr>
              <a:t> – 3,53; в г. Ханчжоу – 3,91</a:t>
            </a:r>
            <a:r>
              <a:rPr lang="ru-RU" sz="1300" dirty="0" smtClean="0">
                <a:solidFill>
                  <a:schemeClr val="tx1"/>
                </a:solidFill>
                <a:effectLst/>
              </a:rPr>
              <a:t>).</a:t>
            </a:r>
            <a:r>
              <a:rPr lang="ru-RU" sz="1300" dirty="0">
                <a:solidFill>
                  <a:schemeClr val="tx1"/>
                </a:solidFill>
                <a:effectLst/>
              </a:rPr>
              <a:t/>
            </a:r>
            <a:br>
              <a:rPr lang="ru-RU" sz="1300" dirty="0">
                <a:solidFill>
                  <a:schemeClr val="tx1"/>
                </a:solidFill>
                <a:effectLst/>
              </a:rPr>
            </a:br>
            <a:endParaRPr lang="ru-RU" sz="13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01732"/>
            <a:ext cx="6587827" cy="3824076"/>
          </a:xfrm>
        </p:spPr>
      </p:pic>
    </p:spTree>
    <p:extLst>
      <p:ext uri="{BB962C8B-B14F-4D97-AF65-F5344CB8AC3E}">
        <p14:creationId xmlns:p14="http://schemas.microsoft.com/office/powerpoint/2010/main" val="31847808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175351" cy="3096344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6. ГЕОЭКОЛОГИЯ </a:t>
            </a:r>
            <a:r>
              <a:rPr lang="ru-RU" sz="4400" dirty="0" smtClean="0">
                <a:solidFill>
                  <a:schemeClr val="tx1"/>
                </a:solidFill>
              </a:rPr>
              <a:t>ГИДРОСФЕРЫ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89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908720"/>
            <a:ext cx="74888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Геоэкология и природопользование</a:t>
            </a:r>
            <a:r>
              <a:rPr lang="ru-RU" dirty="0"/>
              <a:t> – очень тесно связанные и близкие по содержанию науки. В англоязычной литературе обоим в совокупности соответствует  термин </a:t>
            </a:r>
            <a:r>
              <a:rPr lang="en-US" dirty="0"/>
              <a:t>Environmental science</a:t>
            </a:r>
            <a:r>
              <a:rPr lang="ru-RU" dirty="0"/>
              <a:t> (наука об окружающей среде), в отличие от преимущественно биоэкологической, ориентированной на защиту живой природы </a:t>
            </a:r>
            <a:r>
              <a:rPr lang="en-US" dirty="0"/>
              <a:t>Ecology</a:t>
            </a:r>
            <a:r>
              <a:rPr lang="ru-RU" dirty="0"/>
              <a:t>. Вопрос о целесообразности разграничения геоэкологии и природопользования сложен и неоднозначен. Однако, поскольку в России оба термина употребляются достаточно активно, обе дисциплины получили официальный статус, необходим критерий для их разграничения. </a:t>
            </a:r>
            <a:endParaRPr lang="ru-RU" dirty="0" smtClean="0"/>
          </a:p>
          <a:p>
            <a:pPr algn="just"/>
            <a:r>
              <a:rPr lang="ru-RU" dirty="0" smtClean="0"/>
              <a:t>Решить </a:t>
            </a:r>
            <a:r>
              <a:rPr lang="ru-RU" dirty="0"/>
              <a:t>этот вопрос предлагается следующим образом. Поскольку природопользование включает в себя в </a:t>
            </a:r>
            <a:r>
              <a:rPr lang="ru-RU" dirty="0" err="1"/>
              <a:t>т.ч</a:t>
            </a:r>
            <a:r>
              <a:rPr lang="ru-RU" dirty="0"/>
              <a:t>. экономические, юридические и технологические аспекты (к геоэкологии очевидным образом не относящиеся), </a:t>
            </a:r>
            <a:r>
              <a:rPr lang="ru-RU" i="1" dirty="0"/>
              <a:t>поддающиеся регламентации вопросы воздействия на окружающую среду следует относить к природопользованию</a:t>
            </a:r>
            <a:r>
              <a:rPr lang="ru-RU" dirty="0"/>
              <a:t>, а </a:t>
            </a:r>
            <a:r>
              <a:rPr lang="ru-RU" i="1" dirty="0"/>
              <a:t>процессы, происходящие в природных и природно-техногенных системах и результаты этих процессов – к геоэкологии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94273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4094167" cy="59766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400" b="1" dirty="0">
                <a:solidFill>
                  <a:schemeClr val="tx1"/>
                </a:solidFill>
              </a:rPr>
              <a:t>Звенья гидросферы Земли и их </a:t>
            </a:r>
            <a:r>
              <a:rPr lang="ru-RU" sz="1400" b="1" dirty="0" err="1">
                <a:solidFill>
                  <a:schemeClr val="tx1"/>
                </a:solidFill>
              </a:rPr>
              <a:t>геоэкологические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особенности.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Гидросфера Земли объединяет все свободные (не связанные физически или химически) воды, способные передвигаться под влиянием солнечной энергии и под воздействием силы тяжести, переходить из одного состояния в другое. Гидросфера состоит из Мирового океана, поверхностных и подземных вод суши, ледников, почвенной влаги, паров атмосферы. Звенья гидросферы отличаются по условиям формирования, физическому состоянию и химическому составу воды, содержанию и характеру техногенных воздействий, которым они подвергаются. Все эти звенья гидросферы связаны между собой малым круговоротом воды (испарение </a:t>
            </a:r>
            <a:r>
              <a:rPr lang="ru-RU" sz="14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осадки </a:t>
            </a:r>
            <a:r>
              <a:rPr lang="ru-RU" sz="14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сток).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В большом круговороте участвуют также не относящиеся к гидросфере воды в составе горных пород. Основные элементы большого круговорота - дегидратация литосферы, с выделением свободной воды в ходе разгрузки глубинных (ювенильных) вод и вулканической деятельности, а также связывание свободной воды в осадочных породах.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214438"/>
            <a:ext cx="4392910" cy="3294682"/>
          </a:xfrm>
        </p:spPr>
      </p:pic>
    </p:spTree>
    <p:extLst>
      <p:ext uri="{BB962C8B-B14F-4D97-AF65-F5344CB8AC3E}">
        <p14:creationId xmlns:p14="http://schemas.microsoft.com/office/powerpoint/2010/main" val="39754724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140968"/>
            <a:ext cx="8640960" cy="345638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50" b="1" i="1" dirty="0">
                <a:solidFill>
                  <a:schemeClr val="tx1"/>
                </a:solidFill>
              </a:rPr>
              <a:t>Мировой океан</a:t>
            </a:r>
            <a:r>
              <a:rPr lang="ru-RU" sz="1250" dirty="0">
                <a:solidFill>
                  <a:schemeClr val="tx1"/>
                </a:solidFill>
              </a:rPr>
              <a:t> заключает в себе 1,34 млрд. км</a:t>
            </a:r>
            <a:r>
              <a:rPr lang="ru-RU" sz="1250" baseline="30000" dirty="0">
                <a:solidFill>
                  <a:schemeClr val="tx1"/>
                </a:solidFill>
              </a:rPr>
              <a:t>3</a:t>
            </a:r>
            <a:r>
              <a:rPr lang="ru-RU" sz="1250" dirty="0">
                <a:solidFill>
                  <a:schemeClr val="tx1"/>
                </a:solidFill>
              </a:rPr>
              <a:t>, что составляет 96,4% имеющейся на Земле свободной </a:t>
            </a:r>
            <a:r>
              <a:rPr lang="ru-RU" sz="1250" dirty="0" smtClean="0">
                <a:solidFill>
                  <a:schemeClr val="tx1"/>
                </a:solidFill>
              </a:rPr>
              <a:t>воды. </a:t>
            </a:r>
            <a:r>
              <a:rPr lang="ru-RU" sz="1250" dirty="0">
                <a:solidFill>
                  <a:schemeClr val="tx1"/>
                </a:solidFill>
              </a:rPr>
              <a:t>При таком громадном объеме, Мировой океан способен испытывать только медленные изменения физических и химических параметров, и на протяжении истории Земли выполняет роль стабилизатора природных процессов. М</a:t>
            </a:r>
            <a:r>
              <a:rPr lang="ru-RU" sz="1250" dirty="0" smtClean="0">
                <a:solidFill>
                  <a:schemeClr val="tx1"/>
                </a:solidFill>
              </a:rPr>
              <a:t>орской </a:t>
            </a:r>
            <a:r>
              <a:rPr lang="ru-RU" sz="1250" dirty="0">
                <a:solidFill>
                  <a:schemeClr val="tx1"/>
                </a:solidFill>
              </a:rPr>
              <a:t>климат отличается от континентального меньшими колебаниями температур и влажности, газообмен между океаном и атмосферой стабилизирует состав последней. Однако даже </a:t>
            </a:r>
            <a:r>
              <a:rPr lang="ru-RU" sz="1250" dirty="0" smtClean="0">
                <a:solidFill>
                  <a:schemeClr val="tx1"/>
                </a:solidFill>
              </a:rPr>
              <a:t>небольшие </a:t>
            </a:r>
            <a:r>
              <a:rPr lang="ru-RU" sz="1250" dirty="0">
                <a:solidFill>
                  <a:schemeClr val="tx1"/>
                </a:solidFill>
              </a:rPr>
              <a:t>изменения в Мировом океане способны вызывать последствия очень крупного масштаба. Изменений температур водных масс на немногие градусы достаточно для значительных климатических изменений на суше. Течение (явление) Эль-Ниньо, проявляющиеся в отдельные годы в экваториальной части Тихого океана, вызывает погодные аномалии по всему миру. Изменения объемов водных масс на доли процента влекут за собой трансгрессии и регрессии.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50" dirty="0">
                <a:solidFill>
                  <a:schemeClr val="tx1"/>
                </a:solidFill>
              </a:rPr>
              <a:t>По отношению к суше Мировой океан, включая входящие в его состав моря и заливы, выполняет роль конечного бассейна стока, где на протяжении истории Земли накапливаются поступившие с суши взвешенные и растворенные вещества. Современный состав морской воды (средняя соленость около 35‰ при среднем содержании хлоридов 12,35‰, сульфатов 2,7‰, гидрокарбонатов 0,14‰, натрия 10,76‰, магния 1,3‰, кальция 0,41 ‰, калия 0,30‰ и др</a:t>
            </a:r>
            <a:r>
              <a:rPr lang="ru-RU" sz="1250" dirty="0" smtClean="0">
                <a:solidFill>
                  <a:schemeClr val="tx1"/>
                </a:solidFill>
              </a:rPr>
              <a:t>.) </a:t>
            </a:r>
            <a:r>
              <a:rPr lang="ru-RU" sz="1250" dirty="0">
                <a:solidFill>
                  <a:schemeClr val="tx1"/>
                </a:solidFill>
              </a:rPr>
              <a:t>– результат длительной эволюции Земли. </a:t>
            </a:r>
            <a:endParaRPr lang="ru-RU" sz="1250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50" dirty="0">
                <a:solidFill>
                  <a:schemeClr val="tx1"/>
                </a:solidFill>
              </a:rPr>
              <a:t>Н</a:t>
            </a:r>
            <a:r>
              <a:rPr lang="ru-RU" sz="1250" dirty="0" smtClean="0">
                <a:solidFill>
                  <a:schemeClr val="tx1"/>
                </a:solidFill>
              </a:rPr>
              <a:t>акопление </a:t>
            </a:r>
            <a:r>
              <a:rPr lang="ru-RU" sz="1250" dirty="0">
                <a:solidFill>
                  <a:schemeClr val="tx1"/>
                </a:solidFill>
              </a:rPr>
              <a:t>загрязняющих веществ в Мировом океане принципиально необратимо, и только его колоссальные масштабы сдерживают пока этот процесс в относительно скромных рамках. Однако в прибрежных акваториях с относительно небольшими объемами водных масс, особенно в условиях затрудненного </a:t>
            </a:r>
            <a:r>
              <a:rPr lang="ru-RU" sz="1250" dirty="0" err="1">
                <a:solidFill>
                  <a:schemeClr val="tx1"/>
                </a:solidFill>
              </a:rPr>
              <a:t>водообмена</a:t>
            </a:r>
            <a:r>
              <a:rPr lang="ru-RU" sz="1250" dirty="0">
                <a:solidFill>
                  <a:schemeClr val="tx1"/>
                </a:solidFill>
              </a:rPr>
              <a:t> с океаном, масштабы загрязнения способны резко возрастать.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4536506" cy="3024336"/>
          </a:xfrm>
        </p:spPr>
      </p:pic>
    </p:spTree>
    <p:extLst>
      <p:ext uri="{BB962C8B-B14F-4D97-AF65-F5344CB8AC3E}">
        <p14:creationId xmlns:p14="http://schemas.microsoft.com/office/powerpoint/2010/main" val="38663138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4221088"/>
            <a:ext cx="8640960" cy="2448272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b="1" i="1" dirty="0">
                <a:solidFill>
                  <a:schemeClr val="tx1"/>
                </a:solidFill>
              </a:rPr>
              <a:t>Поверхностные воды суши</a:t>
            </a:r>
            <a:r>
              <a:rPr lang="ru-RU" dirty="0">
                <a:solidFill>
                  <a:schemeClr val="tx1"/>
                </a:solidFill>
              </a:rPr>
              <a:t> включают водотоки (реки, ручьи), озера (пресные и соленые), болота. Их общее свойство – активная роль в процессах малого круговорота воды (испарение </a:t>
            </a:r>
            <a:r>
              <a:rPr lang="ru-RU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осадки </a:t>
            </a:r>
            <a:r>
              <a:rPr lang="ru-RU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сток) на его последней стадии, и как следствие этого – относительно короткие сроки </a:t>
            </a:r>
            <a:r>
              <a:rPr lang="ru-RU" dirty="0" err="1">
                <a:solidFill>
                  <a:schemeClr val="tx1"/>
                </a:solidFill>
              </a:rPr>
              <a:t>водообмена</a:t>
            </a:r>
            <a:r>
              <a:rPr lang="ru-RU" dirty="0">
                <a:solidFill>
                  <a:schemeClr val="tx1"/>
                </a:solidFill>
              </a:rPr>
              <a:t>, от часов и суток для водотоков до сотен лет для крупнейших озер. Следует отличать особенности </a:t>
            </a:r>
            <a:r>
              <a:rPr lang="ru-RU" dirty="0" err="1">
                <a:solidFill>
                  <a:schemeClr val="tx1"/>
                </a:solidFill>
              </a:rPr>
              <a:t>водообмена</a:t>
            </a:r>
            <a:r>
              <a:rPr lang="ru-RU" dirty="0">
                <a:solidFill>
                  <a:schemeClr val="tx1"/>
                </a:solidFill>
              </a:rPr>
              <a:t> бессточных озер, для которых расход воды сводится к испарению и инфильтрации, что создает предпосылки для накопления в них растворенных веществ и осолонения.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На поверхностные воды суши приходится всего 0,0144% общего количества воды на Земле, в </a:t>
            </a:r>
            <a:r>
              <a:rPr lang="ru-RU" dirty="0" err="1">
                <a:solidFill>
                  <a:schemeClr val="tx1"/>
                </a:solidFill>
              </a:rPr>
              <a:t>т.ч</a:t>
            </a:r>
            <a:r>
              <a:rPr lang="ru-RU" dirty="0">
                <a:solidFill>
                  <a:schemeClr val="tx1"/>
                </a:solidFill>
              </a:rPr>
              <a:t>. на озера 0,013% (из них на пресные – 0,007%), реки 0,0002%, водохранилища 0,0004%, болота 0,0008%. На пресные поверхностные воды суши приходится всего 0,3% имеющихся на Земле пресных </a:t>
            </a:r>
            <a:r>
              <a:rPr lang="ru-RU" dirty="0" smtClean="0">
                <a:solidFill>
                  <a:schemeClr val="tx1"/>
                </a:solidFill>
              </a:rPr>
              <a:t>вод. </a:t>
            </a:r>
            <a:r>
              <a:rPr lang="ru-RU" dirty="0">
                <a:solidFill>
                  <a:schemeClr val="tx1"/>
                </a:solidFill>
              </a:rPr>
              <a:t>Однако вследствие наибольшей доступности для использования именно на пресные поверхностные воды суши приходится подавляющая часть техногенной нагрузки, в </a:t>
            </a:r>
            <a:r>
              <a:rPr lang="ru-RU" dirty="0" err="1">
                <a:solidFill>
                  <a:schemeClr val="tx1"/>
                </a:solidFill>
              </a:rPr>
              <a:t>т.ч</a:t>
            </a:r>
            <a:r>
              <a:rPr lang="ru-RU" dirty="0">
                <a:solidFill>
                  <a:schemeClr val="tx1"/>
                </a:solidFill>
              </a:rPr>
              <a:t>. водопотребления и водоотведения.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Минерализация и химический состав поверхностных вод определяются климатическими условиями и геологическим строением водосборов. Во влажном (</a:t>
            </a:r>
            <a:r>
              <a:rPr lang="ru-RU" dirty="0" err="1">
                <a:solidFill>
                  <a:schemeClr val="tx1"/>
                </a:solidFill>
              </a:rPr>
              <a:t>гумидном</a:t>
            </a:r>
            <a:r>
              <a:rPr lang="ru-RU" dirty="0">
                <a:solidFill>
                  <a:schemeClr val="tx1"/>
                </a:solidFill>
              </a:rPr>
              <a:t>) климате минерализация поверхностных вод относительно невысокая и составляет обычно до 0,5 г/л, а в северной тайге и тундре нередко не превышает 0,1-0,2 г/л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1685"/>
            <a:ext cx="6264695" cy="4220748"/>
          </a:xfrm>
        </p:spPr>
      </p:pic>
    </p:spTree>
    <p:extLst>
      <p:ext uri="{BB962C8B-B14F-4D97-AF65-F5344CB8AC3E}">
        <p14:creationId xmlns:p14="http://schemas.microsoft.com/office/powerpoint/2010/main" val="17723486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731518"/>
            <a:ext cx="4094167" cy="564980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i="1" dirty="0">
                <a:solidFill>
                  <a:schemeClr val="tx1"/>
                </a:solidFill>
              </a:rPr>
              <a:t>Ледники</a:t>
            </a:r>
            <a:r>
              <a:rPr lang="ru-RU" dirty="0">
                <a:solidFill>
                  <a:schemeClr val="tx1"/>
                </a:solidFill>
              </a:rPr>
              <a:t> содержат наибольшее на Земле количество пресных вод – 25,8 млн. км</a:t>
            </a:r>
            <a:r>
              <a:rPr lang="ru-RU" baseline="30000" dirty="0">
                <a:solidFill>
                  <a:schemeClr val="tx1"/>
                </a:solidFill>
              </a:rPr>
              <a:t>3</a:t>
            </a:r>
            <a:r>
              <a:rPr lang="ru-RU" dirty="0">
                <a:solidFill>
                  <a:schemeClr val="tx1"/>
                </a:solidFill>
              </a:rPr>
              <a:t>, что составляет 1,86% общего количества воды и 70,2% имеющейся на планете пресной воды. Из запасов воды ледников 89,8% приходится на Антарктиду, 9,7% на Гренландию и 0,3% на острова </a:t>
            </a:r>
            <a:r>
              <a:rPr lang="ru-RU" dirty="0" smtClean="0">
                <a:solidFill>
                  <a:schemeClr val="tx1"/>
                </a:solidFill>
              </a:rPr>
              <a:t>Арктики. </a:t>
            </a:r>
            <a:r>
              <a:rPr lang="ru-RU" dirty="0">
                <a:solidFill>
                  <a:schemeClr val="tx1"/>
                </a:solidFill>
              </a:rPr>
              <a:t>Лишь 0,2% приходится на горные </a:t>
            </a:r>
            <a:r>
              <a:rPr lang="ru-RU" dirty="0" smtClean="0">
                <a:solidFill>
                  <a:schemeClr val="tx1"/>
                </a:solidFill>
              </a:rPr>
              <a:t>ледники, </a:t>
            </a:r>
            <a:r>
              <a:rPr lang="ru-RU" dirty="0">
                <a:solidFill>
                  <a:schemeClr val="tx1"/>
                </a:solidFill>
              </a:rPr>
              <a:t>формирующие питание рек и играющие колоссальную роль в </a:t>
            </a:r>
            <a:r>
              <a:rPr lang="ru-RU" dirty="0" err="1">
                <a:solidFill>
                  <a:schemeClr val="tx1"/>
                </a:solidFill>
              </a:rPr>
              <a:t>водообеспечении</a:t>
            </a:r>
            <a:r>
              <a:rPr lang="ru-RU" dirty="0">
                <a:solidFill>
                  <a:schemeClr val="tx1"/>
                </a:solidFill>
              </a:rPr>
              <a:t> прилегающих территорий.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Питание ледников происходит за счет осадков в твердой фазе, т.е. конденсированных водяных паров атмосферы. Ледниковая вода отличается чистотой: от дистиллированной она отличается только в связи с присутствием выпадающего вместе с осадками атмосферного аэрозоля. Ледники отличаются большой длительностью процессов возобновления заключенных в них водных масс. В среднем эта величина составляет 9700 </a:t>
            </a:r>
            <a:r>
              <a:rPr lang="ru-RU" dirty="0" smtClean="0">
                <a:solidFill>
                  <a:schemeClr val="tx1"/>
                </a:solidFill>
              </a:rPr>
              <a:t>лет, </a:t>
            </a:r>
            <a:r>
              <a:rPr lang="ru-RU" dirty="0">
                <a:solidFill>
                  <a:schemeClr val="tx1"/>
                </a:solidFill>
              </a:rPr>
              <a:t>а в Антарктиде достигает многих сотен тысяч лет. Состав льдов и включений в них отражает условия в период их формирования.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812" y="1423591"/>
            <a:ext cx="4475996" cy="2797497"/>
          </a:xfrm>
        </p:spPr>
      </p:pic>
    </p:spTree>
    <p:extLst>
      <p:ext uri="{BB962C8B-B14F-4D97-AF65-F5344CB8AC3E}">
        <p14:creationId xmlns:p14="http://schemas.microsoft.com/office/powerpoint/2010/main" val="21467460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4238183" cy="6048671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i="1" dirty="0">
                <a:solidFill>
                  <a:schemeClr val="tx1"/>
                </a:solidFill>
              </a:rPr>
              <a:t>Подземные воды</a:t>
            </a:r>
            <a:r>
              <a:rPr lang="ru-RU" dirty="0">
                <a:solidFill>
                  <a:schemeClr val="tx1"/>
                </a:solidFill>
              </a:rPr>
              <a:t> имеют общий объем 23,4 млн. м</a:t>
            </a:r>
            <a:r>
              <a:rPr lang="ru-RU" baseline="30000" dirty="0">
                <a:solidFill>
                  <a:schemeClr val="tx1"/>
                </a:solidFill>
              </a:rPr>
              <a:t>3</a:t>
            </a:r>
            <a:r>
              <a:rPr lang="ru-RU" dirty="0">
                <a:solidFill>
                  <a:schemeClr val="tx1"/>
                </a:solidFill>
              </a:rPr>
              <a:t> (1,68% общего количества воды), в </a:t>
            </a:r>
            <a:r>
              <a:rPr lang="ru-RU" dirty="0" err="1">
                <a:solidFill>
                  <a:schemeClr val="tx1"/>
                </a:solidFill>
              </a:rPr>
              <a:t>т.ч</a:t>
            </a:r>
            <a:r>
              <a:rPr lang="ru-RU" dirty="0">
                <a:solidFill>
                  <a:schemeClr val="tx1"/>
                </a:solidFill>
              </a:rPr>
              <a:t>. пресные подземные воды – 10,5 млн. м</a:t>
            </a:r>
            <a:r>
              <a:rPr lang="ru-RU" baseline="30000" dirty="0">
                <a:solidFill>
                  <a:schemeClr val="tx1"/>
                </a:solidFill>
              </a:rPr>
              <a:t>3</a:t>
            </a:r>
            <a:r>
              <a:rPr lang="ru-RU" dirty="0">
                <a:solidFill>
                  <a:schemeClr val="tx1"/>
                </a:solidFill>
              </a:rPr>
              <a:t> (28,7% пресных вод</a:t>
            </a:r>
            <a:r>
              <a:rPr lang="ru-RU" dirty="0" smtClean="0">
                <a:solidFill>
                  <a:schemeClr val="tx1"/>
                </a:solidFill>
              </a:rPr>
              <a:t>). </a:t>
            </a:r>
            <a:r>
              <a:rPr lang="ru-RU" dirty="0">
                <a:solidFill>
                  <a:schemeClr val="tx1"/>
                </a:solidFill>
              </a:rPr>
              <a:t>Это - второе по масштабам скопление пресных вод на Земле. Подземным водам свойственна как горизонтальная (широтная, аналогичная зональности поверхностных вод), так и вертикальная (гидродинамическая) зональность, в сочетании с сильнейшим влиянием геологического строения. В вертикальном разрезе обычно выделяют: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зону активного </a:t>
            </a:r>
            <a:r>
              <a:rPr lang="ru-RU" dirty="0" err="1">
                <a:solidFill>
                  <a:schemeClr val="tx1"/>
                </a:solidFill>
              </a:rPr>
              <a:t>водообмена</a:t>
            </a:r>
            <a:r>
              <a:rPr lang="ru-RU" dirty="0">
                <a:solidFill>
                  <a:schemeClr val="tx1"/>
                </a:solidFill>
              </a:rPr>
              <a:t>, охватывающую интервал отметок от водоразделов до днищ долин и включающую воды, по составу близкие к поверхностным водам тех же территорий, с той же зависимостью от климатических условий;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зону замедленного </a:t>
            </a:r>
            <a:r>
              <a:rPr lang="ru-RU" dirty="0" err="1">
                <a:solidFill>
                  <a:schemeClr val="tx1"/>
                </a:solidFill>
              </a:rPr>
              <a:t>водообмена</a:t>
            </a:r>
            <a:r>
              <a:rPr lang="ru-RU" dirty="0">
                <a:solidFill>
                  <a:schemeClr val="tx1"/>
                </a:solidFill>
              </a:rPr>
              <a:t>, включающую обычно солоноватые воды сульфатного состава;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зону весьма затрудненного </a:t>
            </a:r>
            <a:r>
              <a:rPr lang="ru-RU" dirty="0" err="1">
                <a:solidFill>
                  <a:schemeClr val="tx1"/>
                </a:solidFill>
              </a:rPr>
              <a:t>водообмена</a:t>
            </a:r>
            <a:r>
              <a:rPr lang="ru-RU" dirty="0">
                <a:solidFill>
                  <a:schemeClr val="tx1"/>
                </a:solidFill>
              </a:rPr>
              <a:t>, включающую соленые и рассольные воды хлоридно-натриевого состава.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Пресные воды располагаются только в верхней части подземной гидросферы. С увеличением глубин возрастают напоры. Поэтому при избыточном отборе пресных подземных вод может происходить подтягивание минерализованных вод из более глубоких горизонтов.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1187666"/>
            <a:ext cx="4336103" cy="3321454"/>
          </a:xfrm>
        </p:spPr>
      </p:pic>
    </p:spTree>
    <p:extLst>
      <p:ext uri="{BB962C8B-B14F-4D97-AF65-F5344CB8AC3E}">
        <p14:creationId xmlns:p14="http://schemas.microsoft.com/office/powerpoint/2010/main" val="10246977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731518"/>
            <a:ext cx="4094167" cy="5793825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Основной фактор загрязнения поверхностных водных объектов - </a:t>
            </a:r>
            <a:r>
              <a:rPr lang="ru-RU" b="1" i="1" dirty="0">
                <a:solidFill>
                  <a:schemeClr val="tx1"/>
                </a:solidFill>
              </a:rPr>
              <a:t>водопользование</a:t>
            </a:r>
            <a:r>
              <a:rPr lang="ru-RU" dirty="0">
                <a:solidFill>
                  <a:schemeClr val="tx1"/>
                </a:solidFill>
              </a:rPr>
              <a:t>, являющееся составной частью природопользования и включающее в себя: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использование водных объектов для удовлетворения потребностей населения и хозяйства (водный транспорт и лесосплав, рекреационное использование);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использование воды без изъятия ее из водных объектов, путем пропускания воды через объект водопользования (ГЭС, мельницы);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водопотребление, т.е. изъятие воды из водных объектов, подразделяющееся на возвратное, т.е. с возвращением использованной воды в источник водоснабжения, и безвозвратное, связанное с вхождением воды в состав продукции или расходом ее на фильтрацию, испарение и т.п.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Наиболее значительное воздействие на качество воды поверхностных водных объектов оказывает возвратное водопотребление, неизбежным следствием чего является </a:t>
            </a:r>
            <a:r>
              <a:rPr lang="ru-RU" b="1" i="1" dirty="0">
                <a:solidFill>
                  <a:schemeClr val="tx1"/>
                </a:solidFill>
              </a:rPr>
              <a:t>водоотведение</a:t>
            </a:r>
            <a:r>
              <a:rPr lang="ru-RU" dirty="0">
                <a:solidFill>
                  <a:schemeClr val="tx1"/>
                </a:solidFill>
              </a:rPr>
              <a:t>, осуществляемое с очисткой (эффективность которой никогда не составляет 100% по всем содержащимся веществам) или без очистки.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465420"/>
            <a:ext cx="4352752" cy="2611651"/>
          </a:xfrm>
        </p:spPr>
      </p:pic>
    </p:spTree>
    <p:extLst>
      <p:ext uri="{BB962C8B-B14F-4D97-AF65-F5344CB8AC3E}">
        <p14:creationId xmlns:p14="http://schemas.microsoft.com/office/powerpoint/2010/main" val="34618592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4896544" cy="6120679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b="1" i="1" dirty="0">
                <a:solidFill>
                  <a:schemeClr val="tx1"/>
                </a:solidFill>
              </a:rPr>
              <a:t>О</a:t>
            </a:r>
            <a:r>
              <a:rPr lang="ru-RU" b="1" i="1" dirty="0" smtClean="0">
                <a:solidFill>
                  <a:schemeClr val="tx1"/>
                </a:solidFill>
              </a:rPr>
              <a:t>сновные </a:t>
            </a:r>
            <a:r>
              <a:rPr lang="ru-RU" b="1" i="1" dirty="0">
                <a:solidFill>
                  <a:schemeClr val="tx1"/>
                </a:solidFill>
              </a:rPr>
              <a:t>источники загрязнения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i="1" dirty="0">
                <a:solidFill>
                  <a:schemeClr val="tx1"/>
                </a:solidFill>
              </a:rPr>
              <a:t>поверхностных водных объектов</a:t>
            </a:r>
            <a:r>
              <a:rPr lang="ru-RU" dirty="0">
                <a:solidFill>
                  <a:schemeClr val="tx1"/>
                </a:solidFill>
              </a:rPr>
              <a:t>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промышленные и хозяйственно-бытовые стоки, поступающие в водные объекты обычно через организованные выпуски;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стоки предприятий животноводства;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теплые воды электростанций («тепловое загрязнение»);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диффузные источники загрязнения, формирующиеся на территории городов и промышленных зон, сельскохозяйственных землях;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загрязнения, поступающие за счет осаждения из атмосферы;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загрязнения, поступающие в водные объекты при работе водного транспорта, лесосплаве, разработке полезных ископаемых в акваториях;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загрязнения, образующиеся вследствие создания водохранилищ и мелиоративных работ.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b="1" i="1" dirty="0">
                <a:solidFill>
                  <a:schemeClr val="tx1"/>
                </a:solidFill>
              </a:rPr>
              <a:t>Вещества, загрязняющие поверхностные водные объекты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smtClean="0">
                <a:solidFill>
                  <a:schemeClr val="tx1"/>
                </a:solidFill>
              </a:rPr>
              <a:t>подразделяются </a:t>
            </a:r>
            <a:r>
              <a:rPr lang="ru-RU" dirty="0">
                <a:solidFill>
                  <a:schemeClr val="tx1"/>
                </a:solidFill>
              </a:rPr>
              <a:t>на следующие основные категории: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минеральные вещества (песчаные, алевритовые и глинистые частицы, растворы солей, кислот и щелочей, минеральные масла и др.);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органические вещества растительного, животного и промышленного происхождения, подразделяемые на </a:t>
            </a:r>
            <a:r>
              <a:rPr lang="ru-RU" dirty="0" err="1">
                <a:solidFill>
                  <a:schemeClr val="tx1"/>
                </a:solidFill>
              </a:rPr>
              <a:t>легкоокисляемые</a:t>
            </a:r>
            <a:r>
              <a:rPr lang="ru-RU" dirty="0">
                <a:solidFill>
                  <a:schemeClr val="tx1"/>
                </a:solidFill>
              </a:rPr>
              <a:t> (от коммунально-бытовой сферы, объектов сельского хозяйства и пищевой промышленности) и </a:t>
            </a:r>
            <a:r>
              <a:rPr lang="ru-RU" dirty="0" err="1">
                <a:solidFill>
                  <a:schemeClr val="tx1"/>
                </a:solidFill>
              </a:rPr>
              <a:t>трудноокисляемые</a:t>
            </a:r>
            <a:r>
              <a:rPr lang="ru-RU" dirty="0">
                <a:solidFill>
                  <a:schemeClr val="tx1"/>
                </a:solidFill>
              </a:rPr>
              <a:t> (преимущественно от нефтедобычи, химической и целлюлозно-бумажной промышленности);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- бактериальные загрязнения, включая микроорганизмы в виде дрожжевых и плесневых грибков, бактерий, в </a:t>
            </a:r>
            <a:r>
              <a:rPr lang="ru-RU" dirty="0" err="1">
                <a:solidFill>
                  <a:schemeClr val="tx1"/>
                </a:solidFill>
              </a:rPr>
              <a:t>т.ч</a:t>
            </a:r>
            <a:r>
              <a:rPr lang="ru-RU" dirty="0">
                <a:solidFill>
                  <a:schemeClr val="tx1"/>
                </a:solidFill>
              </a:rPr>
              <a:t>. патогенных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Самоочищение</a:t>
            </a:r>
            <a:r>
              <a:rPr lang="ru-RU" dirty="0">
                <a:solidFill>
                  <a:schemeClr val="tx1"/>
                </a:solidFill>
              </a:rPr>
              <a:t> включает физические, химические и биологические процессы, происходящие в водном объекте с участием поступивших загрязнений и приводящие к снижению их концентраций. По характеру процессов снижения концентраций загрязняющие вещества (примеси) принято разделять на консервативные и неконсервативные. </a:t>
            </a:r>
            <a:r>
              <a:rPr lang="ru-RU" i="1" dirty="0">
                <a:solidFill>
                  <a:schemeClr val="tx1"/>
                </a:solidFill>
              </a:rPr>
              <a:t>Консервативные примеси</a:t>
            </a:r>
            <a:r>
              <a:rPr lang="ru-RU" dirty="0">
                <a:solidFill>
                  <a:schemeClr val="tx1"/>
                </a:solidFill>
              </a:rPr>
              <a:t> длительное время сохраняют свою химическую природу, и снижение их концентрации происходит главным образом за счет разбавления, т.е. за счет увеличения объема подвергшейся загрязнению воды. </a:t>
            </a:r>
            <a:r>
              <a:rPr lang="ru-RU" i="1" dirty="0">
                <a:solidFill>
                  <a:schemeClr val="tx1"/>
                </a:solidFill>
              </a:rPr>
              <a:t>Неконсервативные примеси</a:t>
            </a:r>
            <a:r>
              <a:rPr lang="ru-RU" dirty="0">
                <a:solidFill>
                  <a:schemeClr val="tx1"/>
                </a:solidFill>
              </a:rPr>
              <a:t> подвергаются химическому преобразованию, и к снижению их концентраций приводит весь комплекс процессов самоочищения.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64" y="1320949"/>
            <a:ext cx="3777932" cy="2668231"/>
          </a:xfrm>
        </p:spPr>
      </p:pic>
    </p:spTree>
    <p:extLst>
      <p:ext uri="{BB962C8B-B14F-4D97-AF65-F5344CB8AC3E}">
        <p14:creationId xmlns:p14="http://schemas.microsoft.com/office/powerpoint/2010/main" val="5582291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423813"/>
              </p:ext>
            </p:extLst>
          </p:nvPr>
        </p:nvGraphicFramePr>
        <p:xfrm>
          <a:off x="1331640" y="1772816"/>
          <a:ext cx="7632847" cy="46805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5023"/>
                <a:gridCol w="1527730"/>
                <a:gridCol w="1405047"/>
                <a:gridCol w="1405047"/>
              </a:tblGrid>
              <a:tr h="334323">
                <a:tc rowSpan="2"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Ингредиенты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Температура воды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86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выше 15</a:t>
                      </a:r>
                      <a:r>
                        <a:rPr lang="ru-RU" sz="1200" baseline="30000">
                          <a:effectLst/>
                        </a:rPr>
                        <a:t>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10-15</a:t>
                      </a:r>
                      <a:r>
                        <a:rPr lang="ru-RU" sz="1200" baseline="30000">
                          <a:effectLst/>
                        </a:rPr>
                        <a:t>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ниже 10</a:t>
                      </a:r>
                      <a:r>
                        <a:rPr lang="ru-RU" sz="1200" baseline="30000">
                          <a:effectLst/>
                        </a:rPr>
                        <a:t>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34323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БПК</a:t>
                      </a:r>
                      <a:r>
                        <a:rPr lang="ru-RU" sz="1200" baseline="-250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0,30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34323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БПКполн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34323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ХПК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34323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Азот аммонийный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0,30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34323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Фенолы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34323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Нефтепродукты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34323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СПАВ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68646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Пестициды фосфорорганические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68646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Пестициды хлорорганические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0,01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9552" y="519137"/>
            <a:ext cx="82089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Ориентировочные коэффициенты скорости самоочищения от загрязняющих веществ при разных температурах водоемов, сут.</a:t>
            </a:r>
            <a:r>
              <a:rPr kumimoji="0" lang="ru-RU" sz="1200" b="0" i="0" u="none" strike="noStrike" cap="none" normalizeH="0" baseline="3000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-1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Коэффициенты самоочищения показывают, какая часть от начального количества загрязняющего вещества (в долях единицы) будет при данных условиях разрушена за одни сутки (за следующие сутки – такая же часть оставшегося).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6828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5966666" cy="2423346"/>
          </a:xfrm>
        </p:spPr>
        <p:txBody>
          <a:bodyPr/>
          <a:lstStyle/>
          <a:p>
            <a:pPr algn="just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4725144"/>
            <a:ext cx="8424936" cy="187220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1400" dirty="0">
                <a:solidFill>
                  <a:schemeClr val="tx1"/>
                </a:solidFill>
              </a:rPr>
              <a:t>К источникам загрязнения Мирового океана </a:t>
            </a:r>
            <a:r>
              <a:rPr lang="ru-RU" sz="1400" dirty="0" smtClean="0">
                <a:solidFill>
                  <a:schemeClr val="tx1"/>
                </a:solidFill>
              </a:rPr>
              <a:t>относятся:</a:t>
            </a:r>
            <a:endParaRPr lang="ru-RU" sz="1400" dirty="0">
              <a:solidFill>
                <a:schemeClr val="tx1"/>
              </a:solidFill>
            </a:endParaRP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- сброс промышленных и хозяйственных вод непосредственно в море или с речным стоком;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- поступление с суши различных веществ, применяемых в сельском и лесном хозяйстве;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- преднамеренное захоронение в море загрязняющих веществ: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- утечки различных веществ в процессе судовых операций;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- аварийные выбросы с судов или подводных трубопроводов; 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- разработка полезных ископаемых на морском дне;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- перенос загрязняющих веществ через атмосферу.</a:t>
            </a:r>
          </a:p>
          <a:p>
            <a:pPr algn="just"/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6912768" cy="44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63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45224"/>
            <a:ext cx="8208912" cy="1070992"/>
          </a:xfrm>
        </p:spPr>
        <p:txBody>
          <a:bodyPr/>
          <a:lstStyle/>
          <a:p>
            <a:pPr marL="0" indent="0" algn="just"/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Обзоры загрязнения поверхностных и подземных вод содержатся в государственных докладах о состоянии окружающей среды. В докладах кратко  излагаются основные результаты мониторинга, проводимого Росгидрометом</a:t>
            </a:r>
            <a: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Оценка 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качества воды по гидрохимическим показателям не всегда позволяет разграничить антропогенное загрязнение и высокий естественный фон, нередко превышающий гигиенические стандарты.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76" y="225488"/>
            <a:ext cx="8096356" cy="5175670"/>
          </a:xfrm>
        </p:spPr>
      </p:pic>
    </p:spTree>
    <p:extLst>
      <p:ext uri="{BB962C8B-B14F-4D97-AF65-F5344CB8AC3E}">
        <p14:creationId xmlns:p14="http://schemas.microsoft.com/office/powerpoint/2010/main" val="736163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81369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Геоэкология и ландшафтная экология </a:t>
            </a:r>
            <a:r>
              <a:rPr lang="ru-RU" dirty="0"/>
              <a:t>практически не поддаются разграничению, поскольку имеют один и тот же объект исследования, решают одни и те же прикладные задачи, пользуются одними и теми же методами исследования. Различия между геоэкологией и ландшафтной экологией не столько содержательные, сколько субъективные. Ландшафтная экология формировалась примерно в те же годы, что и геоэкология и ориентирована на достижение той же цели – анализ и учет пространственных различий при практических природоохранных мероприятиях. </a:t>
            </a:r>
            <a:endParaRPr lang="ru-RU" dirty="0" smtClean="0"/>
          </a:p>
          <a:p>
            <a:pPr algn="just"/>
            <a:r>
              <a:rPr lang="ru-RU" dirty="0" smtClean="0"/>
              <a:t>Особенность </a:t>
            </a:r>
            <a:r>
              <a:rPr lang="ru-RU" dirty="0"/>
              <a:t>ландшафтной экологии в том, что сформировалась она на менее широкой междисциплинарной основе, преимущественно на базе биогеографии и ландшафтоведения, при существенно меньшем участии других наук о Земле (геологии, климатологии, гидрологии…), внутри преимущественно биологических научных и учебных подразделений. В свою очередь, ландшафтная экология в значительной степени дублируется биогеоценологией. Некоторые авторы считают ландшафтную экологию составной частью геоэкологии, ответственной за локальный уровень исследований, в отличие от региональной и глобальной геоэкологии.</a:t>
            </a:r>
          </a:p>
        </p:txBody>
      </p:sp>
    </p:spTree>
    <p:extLst>
      <p:ext uri="{BB962C8B-B14F-4D97-AF65-F5344CB8AC3E}">
        <p14:creationId xmlns:p14="http://schemas.microsoft.com/office/powerpoint/2010/main" val="18463323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4725145"/>
            <a:ext cx="8712968" cy="194421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Представленные </a:t>
            </a:r>
            <a:r>
              <a:rPr lang="ru-RU" dirty="0">
                <a:solidFill>
                  <a:schemeClr val="tx1"/>
                </a:solidFill>
              </a:rPr>
              <a:t>в картографической </a:t>
            </a:r>
            <a:r>
              <a:rPr lang="ru-RU" dirty="0" smtClean="0">
                <a:solidFill>
                  <a:schemeClr val="tx1"/>
                </a:solidFill>
              </a:rPr>
              <a:t>форме </a:t>
            </a:r>
            <a:r>
              <a:rPr lang="ru-RU" dirty="0">
                <a:solidFill>
                  <a:schemeClr val="tx1"/>
                </a:solidFill>
              </a:rPr>
              <a:t>данные характеризуют объемы речных вод, в которых происходит разбавление сточных вод от всех источников, расположенных в пределах соответствующих речных бассейнов (коэффициенты разбавления). На карте очень четко выделяются бассейны с наибольшей нагрузкой на водные объекты и, соответственно, с наибольшей степенью остроты </a:t>
            </a:r>
            <a:r>
              <a:rPr lang="ru-RU" dirty="0" err="1">
                <a:solidFill>
                  <a:schemeClr val="tx1"/>
                </a:solidFill>
              </a:rPr>
              <a:t>гидроэкологических</a:t>
            </a:r>
            <a:r>
              <a:rPr lang="ru-RU" dirty="0">
                <a:solidFill>
                  <a:schemeClr val="tx1"/>
                </a:solidFill>
              </a:rPr>
              <a:t> проблем: бассейн р. Москва и ряд других густонаселенных территорий Подмосковья, низовья Кубани и другие районы </a:t>
            </a:r>
            <a:r>
              <a:rPr lang="ru-RU" dirty="0" err="1">
                <a:solidFill>
                  <a:schemeClr val="tx1"/>
                </a:solidFill>
              </a:rPr>
              <a:t>Предкавказья</a:t>
            </a:r>
            <a:r>
              <a:rPr lang="ru-RU" dirty="0">
                <a:solidFill>
                  <a:schemeClr val="tx1"/>
                </a:solidFill>
              </a:rPr>
              <a:t>, Верхнее и Среднее Поволжье, Заволжье и Зауралье.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6633"/>
            <a:ext cx="7349140" cy="45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610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95536" y="5085184"/>
            <a:ext cx="8568952" cy="1584176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400" dirty="0">
                <a:solidFill>
                  <a:schemeClr val="tx1"/>
                </a:solidFill>
              </a:rPr>
              <a:t>Очаги загрязнения подземных вод, связанные как с миграцией загрязняющих веществ с поверхности (загрязнение «сверху»), так и с подтягиванием некондиционных глубинных вод (загрязнение «снизу») концентрируются в районах с повышенной плотностью населения и техногенной нагрузкой: в Центре Европейской России, окрестностях Санкт-Петербурга, Предуралье и Зауралье, низовьях Волги, Дона и Кубани, </a:t>
            </a:r>
            <a:r>
              <a:rPr lang="ru-RU" sz="1400" dirty="0" err="1">
                <a:solidFill>
                  <a:schemeClr val="tx1"/>
                </a:solidFill>
              </a:rPr>
              <a:t>Предкавказье</a:t>
            </a:r>
            <a:r>
              <a:rPr lang="ru-RU" sz="1400" dirty="0">
                <a:solidFill>
                  <a:schemeClr val="tx1"/>
                </a:solidFill>
              </a:rPr>
              <a:t>. С севера на юг Европейской России, по мере роста плотности сельского населения и засушливости климата, нарастает частота встречаемости нитратного загрязнения (более </a:t>
            </a:r>
            <a:r>
              <a:rPr lang="ru-RU" sz="1400" dirty="0" err="1">
                <a:solidFill>
                  <a:schemeClr val="tx1"/>
                </a:solidFill>
              </a:rPr>
              <a:t>ПДКв</a:t>
            </a:r>
            <a:r>
              <a:rPr lang="ru-RU" sz="1400" dirty="0">
                <a:solidFill>
                  <a:schemeClr val="tx1"/>
                </a:solidFill>
              </a:rPr>
              <a:t>), достигая к югу от Саратова, Воронежа и Белгорода 50% водозаборов и </a:t>
            </a:r>
            <a:r>
              <a:rPr lang="ru-RU" sz="1400" dirty="0" smtClean="0">
                <a:solidFill>
                  <a:schemeClr val="tx1"/>
                </a:solidFill>
              </a:rPr>
              <a:t>более.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632"/>
            <a:ext cx="6732240" cy="485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614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175351" cy="3096344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7. ГЕОЭКОЛОГИЯ </a:t>
            </a:r>
            <a:r>
              <a:rPr lang="ru-RU" sz="4400" dirty="0" smtClean="0">
                <a:solidFill>
                  <a:schemeClr val="tx1"/>
                </a:solidFill>
              </a:rPr>
              <a:t>ЛИТОСФЕРЫ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073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4166175" cy="6048671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600" b="1" dirty="0">
                <a:solidFill>
                  <a:schemeClr val="tx1"/>
                </a:solidFill>
              </a:rPr>
              <a:t>Экологические функции </a:t>
            </a:r>
            <a:r>
              <a:rPr lang="ru-RU" sz="1600" b="1" dirty="0" smtClean="0">
                <a:solidFill>
                  <a:schemeClr val="tx1"/>
                </a:solidFill>
              </a:rPr>
              <a:t>литосферы</a:t>
            </a:r>
          </a:p>
          <a:p>
            <a:pPr algn="just"/>
            <a:r>
              <a:rPr lang="ru-RU" sz="1600" b="1" i="1" dirty="0">
                <a:solidFill>
                  <a:schemeClr val="tx1"/>
                </a:solidFill>
              </a:rPr>
              <a:t>Ресурсная функция</a:t>
            </a:r>
            <a:r>
              <a:rPr lang="ru-RU" sz="1600" dirty="0">
                <a:solidFill>
                  <a:schemeClr val="tx1"/>
                </a:solidFill>
              </a:rPr>
              <a:t>, связанная с нахождением в литосфере минеральных, органических и органоминеральных </a:t>
            </a:r>
            <a:r>
              <a:rPr lang="ru-RU" sz="1600" dirty="0" smtClean="0">
                <a:solidFill>
                  <a:schemeClr val="tx1"/>
                </a:solidFill>
              </a:rPr>
              <a:t>ресурсов.</a:t>
            </a:r>
          </a:p>
          <a:p>
            <a:pPr algn="just"/>
            <a:r>
              <a:rPr lang="ru-RU" sz="1600" b="1" i="1" dirty="0">
                <a:solidFill>
                  <a:schemeClr val="tx1"/>
                </a:solidFill>
              </a:rPr>
              <a:t>Геодинамическая функция</a:t>
            </a:r>
            <a:r>
              <a:rPr lang="ru-RU" sz="1600" dirty="0">
                <a:solidFill>
                  <a:schemeClr val="tx1"/>
                </a:solidFill>
              </a:rPr>
              <a:t>, под которой понимается способность литосферы к проявлению и развитию геологических процессов и явлений (эндогенных и экзогенных), формирующих рельеф Земли.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just"/>
            <a:r>
              <a:rPr lang="ru-RU" sz="1600" b="1" i="1" dirty="0" err="1">
                <a:solidFill>
                  <a:schemeClr val="tx1"/>
                </a:solidFill>
              </a:rPr>
              <a:t>Геофизико</a:t>
            </a:r>
            <a:r>
              <a:rPr lang="ru-RU" sz="1600" b="1" i="1" dirty="0">
                <a:solidFill>
                  <a:schemeClr val="tx1"/>
                </a:solidFill>
              </a:rPr>
              <a:t>-геохимическая функция</a:t>
            </a:r>
            <a:r>
              <a:rPr lang="ru-RU" sz="1600" dirty="0">
                <a:solidFill>
                  <a:schemeClr val="tx1"/>
                </a:solidFill>
              </a:rPr>
              <a:t>, включающая формирование литосферой геофизических (электромагнитных, радиационных, тепловых) и геохимических полей (в атмосфере, гидросфере, почвах и грунтах), непосредственно влияющих на состояние </a:t>
            </a:r>
            <a:r>
              <a:rPr lang="ru-RU" sz="1600" dirty="0" err="1">
                <a:solidFill>
                  <a:schemeClr val="tx1"/>
                </a:solidFill>
              </a:rPr>
              <a:t>биоты</a:t>
            </a:r>
            <a:r>
              <a:rPr lang="ru-RU" sz="1600" dirty="0">
                <a:solidFill>
                  <a:schemeClr val="tx1"/>
                </a:solidFill>
              </a:rPr>
              <a:t> и здоровье человека.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</a:rPr>
              <a:t>Практическому изучению экологических функций литосферы посвящается целый ряд наук и учебных дисциплин: геология полезных ископаемых и </a:t>
            </a:r>
            <a:r>
              <a:rPr lang="ru-RU" sz="1600" dirty="0" err="1">
                <a:solidFill>
                  <a:schemeClr val="tx1"/>
                </a:solidFill>
              </a:rPr>
              <a:t>ресурсоведение</a:t>
            </a:r>
            <a:r>
              <a:rPr lang="ru-RU" sz="1600" dirty="0">
                <a:solidFill>
                  <a:schemeClr val="tx1"/>
                </a:solidFill>
              </a:rPr>
              <a:t>, геотектоника и сейсмология, геоморфология и инженерная геология, геофизика и геохимия. За их рамками пока остаются слабо изученные вопросы, связанные с непосредственным влиянием свойств и особенностей литосферы и ее частных подразделений на условия существования организмов.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476672"/>
            <a:ext cx="4330138" cy="3247603"/>
          </a:xfrm>
        </p:spPr>
      </p:pic>
    </p:spTree>
    <p:extLst>
      <p:ext uri="{BB962C8B-B14F-4D97-AF65-F5344CB8AC3E}">
        <p14:creationId xmlns:p14="http://schemas.microsoft.com/office/powerpoint/2010/main" val="34106212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4345"/>
            <a:ext cx="78488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Экологически значимые свойства горных пород</a:t>
            </a:r>
            <a:r>
              <a:rPr lang="ru-RU" sz="2000" dirty="0"/>
              <a:t>, влияющие на </a:t>
            </a:r>
            <a:r>
              <a:rPr lang="ru-RU" sz="2000" dirty="0" err="1"/>
              <a:t>биоту</a:t>
            </a:r>
            <a:r>
              <a:rPr lang="ru-RU" sz="2000" dirty="0"/>
              <a:t> и на хозяйственную деятельность человека, изучает экологическая </a:t>
            </a:r>
            <a:r>
              <a:rPr lang="ru-RU" sz="2000" dirty="0" smtClean="0"/>
              <a:t>петрология. </a:t>
            </a:r>
            <a:r>
              <a:rPr lang="ru-RU" sz="2000" dirty="0"/>
              <a:t>К экологически значимым свойствам пород относятся:</a:t>
            </a:r>
          </a:p>
          <a:p>
            <a:pPr algn="just"/>
            <a:r>
              <a:rPr lang="ru-RU" sz="2000" dirty="0"/>
              <a:t>- химический состав (элементы и формы их нахождения), определяющий доступность для организмов как биологически важных, так и вредных (токсичных) элементов;</a:t>
            </a:r>
          </a:p>
          <a:p>
            <a:pPr algn="just"/>
            <a:r>
              <a:rPr lang="ru-RU" sz="2000" dirty="0"/>
              <a:t>- радиационные характеристики;</a:t>
            </a:r>
          </a:p>
          <a:p>
            <a:pPr algn="just"/>
            <a:r>
              <a:rPr lang="ru-RU" sz="2000" dirty="0"/>
              <a:t>- водно-физические свойства, определяющие водоемкость, водопроницаемость и водоотдачу пород;</a:t>
            </a:r>
          </a:p>
          <a:p>
            <a:pPr algn="just"/>
            <a:r>
              <a:rPr lang="ru-RU" sz="2000" dirty="0"/>
              <a:t>- прочностные характеристики, влияющие на выполнение породами роли литогенной основы ландшафта, распространение и масштабы проявления геодинамических процессов, в </a:t>
            </a:r>
            <a:r>
              <a:rPr lang="ru-RU" sz="2000" dirty="0" err="1"/>
              <a:t>т.ч</a:t>
            </a:r>
            <a:r>
              <a:rPr lang="ru-RU" sz="2000" dirty="0"/>
              <a:t>. опасных.</a:t>
            </a:r>
          </a:p>
        </p:txBody>
      </p:sp>
    </p:spTree>
    <p:extLst>
      <p:ext uri="{BB962C8B-B14F-4D97-AF65-F5344CB8AC3E}">
        <p14:creationId xmlns:p14="http://schemas.microsoft.com/office/powerpoint/2010/main" val="4968070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4896544" cy="604867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400" b="1" dirty="0">
                <a:solidFill>
                  <a:schemeClr val="tx1"/>
                </a:solidFill>
              </a:rPr>
              <a:t>Магматические и метаморфические породы</a:t>
            </a:r>
            <a:r>
              <a:rPr lang="ru-RU" sz="1400" dirty="0">
                <a:solidFill>
                  <a:schemeClr val="tx1"/>
                </a:solidFill>
              </a:rPr>
              <a:t> по прочностным показателям относятся к скальным, т.е. обладают наиболее высокими характеристиками. Вода в таких породах содержится только в трещинах, поэтому к важнейшим характеристикам магматических и метаморфических пород относится их </a:t>
            </a:r>
            <a:r>
              <a:rPr lang="ru-RU" sz="1400" dirty="0" err="1">
                <a:solidFill>
                  <a:schemeClr val="tx1"/>
                </a:solidFill>
              </a:rPr>
              <a:t>трещиноватость</a:t>
            </a:r>
            <a:r>
              <a:rPr lang="ru-RU" sz="1400" dirty="0">
                <a:solidFill>
                  <a:schemeClr val="tx1"/>
                </a:solidFill>
              </a:rPr>
              <a:t>: распространенность трещин, их глубина проникновения и ориентация, степень </a:t>
            </a:r>
            <a:r>
              <a:rPr lang="ru-RU" sz="1400" dirty="0" err="1">
                <a:solidFill>
                  <a:schemeClr val="tx1"/>
                </a:solidFill>
              </a:rPr>
              <a:t>раскрытости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Высокие прочностные характеристики магматических и метаморфических пород позволяют им «держать» склоны любой крутизны, вплоть до отвесных и нависающих скальных обрывов. На крутых склонах создаются предпосылки для развития обвально-осыпных, лавинных и других опасных геодинамических процессов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Химический и минеральный состав магматических и метаморфических пород исключительно разнообразен. Магматические и метаморфические породы наиболее богаты микроэлементами, некоторые из которых обладают токсическими свойствами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Радиационные характеристики магматических и метаморфических пород изменяются в широких пределах, от очень низких у ультраосновных пород до очень высоких у кислых. К наиболее </a:t>
            </a:r>
            <a:r>
              <a:rPr lang="ru-RU" sz="1400" dirty="0" err="1">
                <a:solidFill>
                  <a:schemeClr val="tx1"/>
                </a:solidFill>
              </a:rPr>
              <a:t>радиационно</a:t>
            </a:r>
            <a:r>
              <a:rPr lang="ru-RU" sz="1400" dirty="0">
                <a:solidFill>
                  <a:schemeClr val="tx1"/>
                </a:solidFill>
              </a:rPr>
              <a:t> опасным породам относятся граниты, </a:t>
            </a:r>
            <a:r>
              <a:rPr lang="ru-RU" sz="1400" dirty="0" err="1">
                <a:solidFill>
                  <a:schemeClr val="tx1"/>
                </a:solidFill>
              </a:rPr>
              <a:t>гранито</a:t>
            </a:r>
            <a:r>
              <a:rPr lang="ru-RU" sz="1400" dirty="0">
                <a:solidFill>
                  <a:schemeClr val="tx1"/>
                </a:solidFill>
              </a:rPr>
              <a:t>-гнейсы, нефелиновые и </a:t>
            </a:r>
            <a:r>
              <a:rPr lang="ru-RU" sz="1400" dirty="0" err="1">
                <a:solidFill>
                  <a:schemeClr val="tx1"/>
                </a:solidFill>
              </a:rPr>
              <a:t>агапитовые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сиениты.</a:t>
            </a:r>
          </a:p>
          <a:p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23" y="1508538"/>
            <a:ext cx="3635752" cy="2784558"/>
          </a:xfrm>
        </p:spPr>
      </p:pic>
    </p:spTree>
    <p:extLst>
      <p:ext uri="{BB962C8B-B14F-4D97-AF65-F5344CB8AC3E}">
        <p14:creationId xmlns:p14="http://schemas.microsoft.com/office/powerpoint/2010/main" val="55501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4320480" cy="619268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schemeClr val="tx1"/>
                </a:solidFill>
              </a:rPr>
              <a:t>Терригенные осадочные породы</a:t>
            </a:r>
            <a:r>
              <a:rPr lang="ru-RU" sz="1500" dirty="0">
                <a:solidFill>
                  <a:schemeClr val="tx1"/>
                </a:solidFill>
              </a:rPr>
              <a:t> подразделяются по размеру образующих их обломочных зерен (глины, алевриты, пески, гравий, галька, валуны) и их </a:t>
            </a:r>
            <a:r>
              <a:rPr lang="ru-RU" sz="1500" dirty="0" err="1">
                <a:solidFill>
                  <a:schemeClr val="tx1"/>
                </a:solidFill>
              </a:rPr>
              <a:t>сцементированности</a:t>
            </a:r>
            <a:r>
              <a:rPr lang="ru-RU" sz="1500" dirty="0">
                <a:solidFill>
                  <a:schemeClr val="tx1"/>
                </a:solidFill>
              </a:rPr>
              <a:t> (глины и аргиллиты, алевриты и алевролиты, пески и песчаники, галечники и конгломераты).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b="1" i="1" dirty="0">
                <a:solidFill>
                  <a:schemeClr val="tx1"/>
                </a:solidFill>
              </a:rPr>
              <a:t>Глинистые породы</a:t>
            </a:r>
            <a:r>
              <a:rPr lang="ru-RU" sz="1500" dirty="0">
                <a:solidFill>
                  <a:schemeClr val="tx1"/>
                </a:solidFill>
              </a:rPr>
              <a:t> (глины, </a:t>
            </a:r>
            <a:r>
              <a:rPr lang="ru-RU" sz="1500" dirty="0" err="1">
                <a:solidFill>
                  <a:schemeClr val="tx1"/>
                </a:solidFill>
              </a:rPr>
              <a:t>аргиллитоподобные</a:t>
            </a:r>
            <a:r>
              <a:rPr lang="ru-RU" sz="1500" dirty="0">
                <a:solidFill>
                  <a:schemeClr val="tx1"/>
                </a:solidFill>
              </a:rPr>
              <a:t> глины, аргиллиты, глинистые сланцы) обладают в целом невысокими прочностными </a:t>
            </a:r>
            <a:r>
              <a:rPr lang="ru-RU" sz="1500" dirty="0" smtClean="0">
                <a:solidFill>
                  <a:schemeClr val="tx1"/>
                </a:solidFill>
              </a:rPr>
              <a:t>характеристиками. </a:t>
            </a:r>
            <a:r>
              <a:rPr lang="ru-RU" sz="1500" dirty="0">
                <a:solidFill>
                  <a:schemeClr val="tx1"/>
                </a:solidFill>
              </a:rPr>
              <a:t>Естественная радиоактивность в сравнении с другими осадочными породами несколько повышенная.</a:t>
            </a:r>
            <a:endParaRPr lang="ru-RU" sz="1500" dirty="0" smtClean="0">
              <a:solidFill>
                <a:schemeClr val="tx1"/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b="1" i="1" dirty="0">
                <a:solidFill>
                  <a:schemeClr val="tx1"/>
                </a:solidFill>
              </a:rPr>
              <a:t>Песчаные породы</a:t>
            </a:r>
            <a:r>
              <a:rPr lang="ru-RU" sz="1500" dirty="0">
                <a:solidFill>
                  <a:schemeClr val="tx1"/>
                </a:solidFill>
              </a:rPr>
              <a:t> (пески, песчаники) по прочностным характеристикам неоднородны: у рыхлых песков они минимальны, тогда как наиболее сцементированные песчаники в инженерной геологии относятся к полускальным и даже скальным породам. Естественная радиоактивность песков и песчаников обычно низкая. </a:t>
            </a:r>
            <a:endParaRPr lang="ru-RU" sz="1500" dirty="0" smtClean="0">
              <a:solidFill>
                <a:schemeClr val="tx1"/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schemeClr val="tx1"/>
                </a:solidFill>
              </a:rPr>
              <a:t>Хемогенные осадочные породы</a:t>
            </a:r>
            <a:r>
              <a:rPr lang="ru-RU" sz="1500" b="1" i="1" dirty="0">
                <a:solidFill>
                  <a:schemeClr val="tx1"/>
                </a:solidFill>
              </a:rPr>
              <a:t> </a:t>
            </a:r>
            <a:r>
              <a:rPr lang="ru-RU" sz="1500" dirty="0">
                <a:solidFill>
                  <a:schemeClr val="tx1"/>
                </a:solidFill>
              </a:rPr>
              <a:t>подразделяются по химическому составу, определяющему их свойства.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 smtClean="0">
                <a:solidFill>
                  <a:schemeClr val="tx1"/>
                </a:solidFill>
              </a:rPr>
              <a:t>Радиоактивность карбонатных, </a:t>
            </a:r>
            <a:r>
              <a:rPr lang="ru-RU" sz="1500" dirty="0">
                <a:solidFill>
                  <a:schemeClr val="tx1"/>
                </a:solidFill>
              </a:rPr>
              <a:t>кремнистых </a:t>
            </a:r>
            <a:r>
              <a:rPr lang="ru-RU" sz="1500" dirty="0" smtClean="0">
                <a:solidFill>
                  <a:schemeClr val="tx1"/>
                </a:solidFill>
              </a:rPr>
              <a:t> и соленосных пород </a:t>
            </a:r>
            <a:r>
              <a:rPr lang="ru-RU" sz="1500" dirty="0">
                <a:solidFill>
                  <a:schemeClr val="tx1"/>
                </a:solidFill>
              </a:rPr>
              <a:t>невысокая</a:t>
            </a:r>
            <a:r>
              <a:rPr lang="ru-RU" sz="1500" dirty="0" smtClean="0">
                <a:solidFill>
                  <a:schemeClr val="tx1"/>
                </a:solidFill>
              </a:rPr>
              <a:t>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</a:rPr>
              <a:t>Органические соединения в недрах формируют восстановительный барьер, на котором при миграции накапливается ряд элементов, включая в </a:t>
            </a:r>
            <a:r>
              <a:rPr lang="ru-RU" sz="1500" dirty="0" err="1">
                <a:solidFill>
                  <a:schemeClr val="tx1"/>
                </a:solidFill>
              </a:rPr>
              <a:t>т.ч</a:t>
            </a:r>
            <a:r>
              <a:rPr lang="ru-RU" sz="1500" dirty="0">
                <a:solidFill>
                  <a:schemeClr val="tx1"/>
                </a:solidFill>
              </a:rPr>
              <a:t>. токсичные и </a:t>
            </a:r>
            <a:r>
              <a:rPr lang="ru-RU" sz="1500" dirty="0" smtClean="0">
                <a:solidFill>
                  <a:schemeClr val="tx1"/>
                </a:solidFill>
              </a:rPr>
              <a:t>радиоактивные.</a:t>
            </a:r>
          </a:p>
          <a:p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14" y="1319213"/>
            <a:ext cx="4157200" cy="3117899"/>
          </a:xfrm>
        </p:spPr>
      </p:pic>
    </p:spTree>
    <p:extLst>
      <p:ext uri="{BB962C8B-B14F-4D97-AF65-F5344CB8AC3E}">
        <p14:creationId xmlns:p14="http://schemas.microsoft.com/office/powerpoint/2010/main" val="16265192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476672"/>
            <a:ext cx="4166175" cy="590465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Месторождения полезных ископаемых</a:t>
            </a:r>
            <a:r>
              <a:rPr lang="ru-RU" sz="1600" dirty="0">
                <a:solidFill>
                  <a:schemeClr val="tx1"/>
                </a:solidFill>
              </a:rPr>
              <a:t> с экологической точки зрения представляют собой высшую степень концентрации тех или иных элементов, как основных, (добываемых из месторождений), так и элементов-спутников. Месторождениям обычно сопутствуют повышенные концентрации тех же элементов - </a:t>
            </a:r>
            <a:r>
              <a:rPr lang="ru-RU" sz="1600" i="1" dirty="0">
                <a:solidFill>
                  <a:schemeClr val="tx1"/>
                </a:solidFill>
              </a:rPr>
              <a:t>первичные</a:t>
            </a:r>
            <a:r>
              <a:rPr lang="ru-RU" sz="1600" dirty="0">
                <a:solidFill>
                  <a:schemeClr val="tx1"/>
                </a:solidFill>
              </a:rPr>
              <a:t> (образовавшиеся вместе с месторождениями и за счет тех же процессов) </a:t>
            </a:r>
            <a:r>
              <a:rPr lang="ru-RU" sz="1600" i="1" dirty="0">
                <a:solidFill>
                  <a:schemeClr val="tx1"/>
                </a:solidFill>
              </a:rPr>
              <a:t>и вторичные</a:t>
            </a:r>
            <a:r>
              <a:rPr lang="ru-RU" sz="1600" dirty="0">
                <a:solidFill>
                  <a:schemeClr val="tx1"/>
                </a:solidFill>
              </a:rPr>
              <a:t> (образовавшиеся за счет выноса из месторождения) </a:t>
            </a:r>
            <a:r>
              <a:rPr lang="ru-RU" sz="1600" i="1" dirty="0">
                <a:solidFill>
                  <a:schemeClr val="tx1"/>
                </a:solidFill>
              </a:rPr>
              <a:t>ореолы</a:t>
            </a:r>
            <a:r>
              <a:rPr lang="ru-RU" sz="1600" dirty="0">
                <a:solidFill>
                  <a:schemeClr val="tx1"/>
                </a:solidFill>
              </a:rPr>
              <a:t>, проявляющиеся в грунтах, почвах, подземных водах, а иногда и в поверхностных водах и атмосферном воздухе. Это не может не создавать последствий для </a:t>
            </a:r>
            <a:r>
              <a:rPr lang="ru-RU" sz="1600" dirty="0" err="1">
                <a:solidFill>
                  <a:schemeClr val="tx1"/>
                </a:solidFill>
              </a:rPr>
              <a:t>биоты</a:t>
            </a:r>
            <a:r>
              <a:rPr lang="ru-RU" sz="1600" dirty="0">
                <a:solidFill>
                  <a:schemeClr val="tx1"/>
                </a:solidFill>
              </a:rPr>
              <a:t>. При токсичности представленных в месторождении элементов последствия являются негативными, включая </a:t>
            </a:r>
            <a:r>
              <a:rPr lang="ru-RU" sz="1600" dirty="0" err="1">
                <a:solidFill>
                  <a:schemeClr val="tx1"/>
                </a:solidFill>
              </a:rPr>
              <a:t>разряженность</a:t>
            </a:r>
            <a:r>
              <a:rPr lang="ru-RU" sz="1600" dirty="0">
                <a:solidFill>
                  <a:schemeClr val="tx1"/>
                </a:solidFill>
              </a:rPr>
              <a:t> растительного покрова, распространение различных уродливых форм («</a:t>
            </a:r>
            <a:r>
              <a:rPr lang="ru-RU" sz="1600" dirty="0" err="1">
                <a:solidFill>
                  <a:schemeClr val="tx1"/>
                </a:solidFill>
              </a:rPr>
              <a:t>серпентиновая</a:t>
            </a:r>
            <a:r>
              <a:rPr lang="ru-RU" sz="1600" dirty="0">
                <a:solidFill>
                  <a:schemeClr val="tx1"/>
                </a:solidFill>
              </a:rPr>
              <a:t> флора» хромовых месторождений, «</a:t>
            </a:r>
            <a:r>
              <a:rPr lang="ru-RU" sz="1600" dirty="0" err="1">
                <a:solidFill>
                  <a:schemeClr val="tx1"/>
                </a:solidFill>
              </a:rPr>
              <a:t>галмейная</a:t>
            </a:r>
            <a:r>
              <a:rPr lang="ru-RU" sz="1600" dirty="0">
                <a:solidFill>
                  <a:schemeClr val="tx1"/>
                </a:solidFill>
              </a:rPr>
              <a:t> флора» цинковых месторождений </a:t>
            </a:r>
            <a:r>
              <a:rPr lang="ru-RU" sz="1600" dirty="0" smtClean="0">
                <a:solidFill>
                  <a:schemeClr val="tx1"/>
                </a:solidFill>
              </a:rPr>
              <a:t>и </a:t>
            </a:r>
            <a:r>
              <a:rPr lang="ru-RU" sz="1600" dirty="0">
                <a:solidFill>
                  <a:schemeClr val="tx1"/>
                </a:solidFill>
              </a:rPr>
              <a:t>др.). С этими особенностями месторождений и ореолов связаны довольно многочисленные геоботанические поисковые признаки.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Высокие природные концентрации элементов, представленных в месторождениях и ореолах, могут быть вредны и для здоровья человека, особенно если повышенным концентрациям элементов подвержены природные воды.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44" y="1226987"/>
            <a:ext cx="4420381" cy="3282133"/>
          </a:xfrm>
        </p:spPr>
      </p:pic>
    </p:spTree>
    <p:extLst>
      <p:ext uri="{BB962C8B-B14F-4D97-AF65-F5344CB8AC3E}">
        <p14:creationId xmlns:p14="http://schemas.microsoft.com/office/powerpoint/2010/main" val="28518762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4166175" cy="6048671"/>
          </a:xfrm>
        </p:spPr>
        <p:txBody>
          <a:bodyPr>
            <a:normAutofit/>
          </a:bodyPr>
          <a:lstStyle/>
          <a:p>
            <a:pPr algn="just"/>
            <a:r>
              <a:rPr lang="ru-RU" sz="1400" b="1" dirty="0">
                <a:solidFill>
                  <a:schemeClr val="tx1"/>
                </a:solidFill>
              </a:rPr>
              <a:t>Экологические последствия дегазации и дегидратации </a:t>
            </a:r>
            <a:r>
              <a:rPr lang="ru-RU" sz="1400" b="1" dirty="0" smtClean="0">
                <a:solidFill>
                  <a:schemeClr val="tx1"/>
                </a:solidFill>
              </a:rPr>
              <a:t>литосферы.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Наиболее крупным экологическим последствием дегазации и дегидратации литосферы является само существование жизни на Земле, ставшее возможным благодаря образованию за счет указанных процессов атмосферы и гидросферы</a:t>
            </a:r>
            <a:r>
              <a:rPr lang="ru-RU" sz="1400" dirty="0" smtClean="0">
                <a:solidFill>
                  <a:schemeClr val="tx1"/>
                </a:solidFill>
              </a:rPr>
              <a:t>. </a:t>
            </a:r>
            <a:r>
              <a:rPr lang="ru-RU" sz="1400" dirty="0">
                <a:solidFill>
                  <a:schemeClr val="tx1"/>
                </a:solidFill>
              </a:rPr>
              <a:t>Поступление из недр жидких и газообразных веществ подвержено огромным по размаху изменениям во времени, в пространстве и по составу, в силу чего количественная оценка дегазации и дегидратации недр крайне затруднена. Естественная эмиссия газов из недр не исчерпывается вулканическими извержениями. Наряду с вулканическими выбросами, существует также «холодная» дегазация Земли, выражающаяся в периодическом выносе из её глубоких недр флюидов углеродно-кислородно-водородного </a:t>
            </a:r>
            <a:r>
              <a:rPr lang="ru-RU" sz="1400" dirty="0" smtClean="0">
                <a:solidFill>
                  <a:schemeClr val="tx1"/>
                </a:solidFill>
              </a:rPr>
              <a:t>состава. </a:t>
            </a:r>
            <a:r>
              <a:rPr lang="ru-RU" sz="1400" dirty="0">
                <a:solidFill>
                  <a:schemeClr val="tx1"/>
                </a:solidFill>
              </a:rPr>
              <a:t>Локальные аномальные участки поверхности Земли, оказывающие негативное воздействие на человека и живые организмы, получили название </a:t>
            </a:r>
            <a:r>
              <a:rPr lang="ru-RU" sz="1400" b="1" dirty="0">
                <a:solidFill>
                  <a:schemeClr val="tx1"/>
                </a:solidFill>
              </a:rPr>
              <a:t>геопатогенных зон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14" y="1214438"/>
            <a:ext cx="4392911" cy="3294682"/>
          </a:xfrm>
        </p:spPr>
      </p:pic>
    </p:spTree>
    <p:extLst>
      <p:ext uri="{BB962C8B-B14F-4D97-AF65-F5344CB8AC3E}">
        <p14:creationId xmlns:p14="http://schemas.microsoft.com/office/powerpoint/2010/main" val="35378465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476672"/>
            <a:ext cx="4166175" cy="597666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Геодинамическая функция литосферы </a:t>
            </a:r>
            <a:r>
              <a:rPr lang="ru-RU" sz="1400" dirty="0">
                <a:solidFill>
                  <a:schemeClr val="tx1"/>
                </a:solidFill>
              </a:rPr>
              <a:t>реализуется в геодинамических зонах и аномалиях – местах сброса напряженного состояния литосферы, миграции флюидов с мантийного уровня, распределения их в горных породах и выброса в атмосферу. К причинам напряженного состояния относятся взаимные перемещения тектонических блоков, разделяемых глубинными разломами. В геодинамической функции </a:t>
            </a:r>
            <a:r>
              <a:rPr lang="ru-RU" sz="1400" dirty="0" smtClean="0">
                <a:solidFill>
                  <a:schemeClr val="tx1"/>
                </a:solidFill>
              </a:rPr>
              <a:t>различают:</a:t>
            </a:r>
            <a:endParaRPr lang="ru-RU" sz="14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- роль тектонических процессов и связанных с ними геодинамических зон и аномалий;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- роль тектонически обусловленных эндогенных процессов;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- роль тектонических процессов в «провоцировании и оживлении» экзогенных процессов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Одной из наиболее сложных и чреватых самыми серьезными негативными последствиями является проблема сейсмического районирования. Внимание к проблеме техногенных землетрясений было привлечено в связи с довольно многочисленными фактами активизации сейсмических процессов в районах добычи нефти и газа, строительства крупных гидроэлектростанций в горных долинах. </a:t>
            </a:r>
          </a:p>
          <a:p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0648"/>
            <a:ext cx="3996477" cy="6188484"/>
          </a:xfrm>
        </p:spPr>
      </p:pic>
    </p:spTree>
    <p:extLst>
      <p:ext uri="{BB962C8B-B14F-4D97-AF65-F5344CB8AC3E}">
        <p14:creationId xmlns:p14="http://schemas.microsoft.com/office/powerpoint/2010/main" val="1358426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792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Внутренняя структура геоэкологии</a:t>
            </a:r>
            <a:r>
              <a:rPr lang="ru-RU" dirty="0"/>
              <a:t> включает отрасли (разделы), выделяемые по следующим признакам:</a:t>
            </a:r>
          </a:p>
          <a:p>
            <a:pPr algn="just"/>
            <a:r>
              <a:rPr lang="ru-RU" b="1" i="1" dirty="0"/>
              <a:t>1. По методам исследования</a:t>
            </a:r>
            <a:r>
              <a:rPr lang="ru-RU" dirty="0"/>
              <a:t>: геохимия окружающей среды (экологическая геохимия), экологическая геофизика (геофизика окружающей среды), экологическая геология, космическая (дистанционная) геоэкология, математическое моделирование в геоэкологии, историческая геоэкология. Было бы не лишенным логики включить в этот ряд биогеографию и географию почв, но это противоречит сложившимся научным традициям.</a:t>
            </a:r>
          </a:p>
          <a:p>
            <a:pPr algn="just"/>
            <a:r>
              <a:rPr lang="ru-RU" b="1" i="1" dirty="0"/>
              <a:t>2. По изучаемым компонентам окружающей среды</a:t>
            </a:r>
            <a:r>
              <a:rPr lang="ru-RU" dirty="0"/>
              <a:t>: геоэкология атмосферы, геоэкология гидросферы, геоэкология литосферы, геоэкология почвенно-растительного покрова, геоэкология животного мира, геоэкология физических полей (с последующим делением по их видам и диапазонам), общая геоэкология.</a:t>
            </a:r>
          </a:p>
          <a:p>
            <a:pPr algn="just"/>
            <a:r>
              <a:rPr lang="ru-RU" b="1" i="1" dirty="0"/>
              <a:t>3. По направленности исследования</a:t>
            </a:r>
            <a:r>
              <a:rPr lang="ru-RU" dirty="0"/>
              <a:t>: теоретическая (фундаментальная) и прикладная геоэкология.</a:t>
            </a:r>
          </a:p>
          <a:p>
            <a:pPr algn="just"/>
            <a:r>
              <a:rPr lang="ru-RU" b="1" i="1" dirty="0"/>
              <a:t>4. По пространственному охвату</a:t>
            </a:r>
            <a:r>
              <a:rPr lang="ru-RU" dirty="0"/>
              <a:t>: глобальная, региональная и локальная геоэкология. Для регионального и локального разделов далее следует деление по территориальным единицам различного иерархического уровня.</a:t>
            </a:r>
          </a:p>
        </p:txBody>
      </p:sp>
    </p:spTree>
    <p:extLst>
      <p:ext uri="{BB962C8B-B14F-4D97-AF65-F5344CB8AC3E}">
        <p14:creationId xmlns:p14="http://schemas.microsoft.com/office/powerpoint/2010/main" val="2727183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175351" cy="3096344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/>
                </a:solidFill>
                <a:effectLst/>
              </a:rPr>
              <a:t>8. ГЕОЭКОЛОГИЯ </a:t>
            </a:r>
            <a:r>
              <a:rPr lang="ru-RU" sz="4400" dirty="0">
                <a:solidFill>
                  <a:schemeClr val="tx1"/>
                </a:solidFill>
                <a:effectLst/>
              </a:rPr>
              <a:t>ПОЧВЕННО-РАСТИТЕЛЬНОГО ПОКРОВА И ЖИВОТНОГО МИРА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687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404664"/>
            <a:ext cx="4166175" cy="6048671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solidFill>
                  <a:schemeClr val="tx1"/>
                </a:solidFill>
              </a:rPr>
              <a:t>Почва является связующим звеном биологического и геологического круговоротов, несет на себе следы различных этапов последнего («почва–память», формирующаяся за длительное время и относительно устойчивая). Биологический круговорот от создания биомассы до ее разложения протекает значительно быстрее, но полной минерализации органических остатков при этом не происходит. Та или иная часть органического вещества в тех или иных формах остается в почве, постоянно обновляющаяся и </a:t>
            </a:r>
            <a:r>
              <a:rPr lang="ru-RU" sz="1600" dirty="0" err="1">
                <a:solidFill>
                  <a:schemeClr val="tx1"/>
                </a:solidFill>
              </a:rPr>
              <a:t>переформирующаяся</a:t>
            </a:r>
            <a:r>
              <a:rPr lang="ru-RU" sz="1600" dirty="0">
                <a:solidFill>
                  <a:schemeClr val="tx1"/>
                </a:solidFill>
              </a:rPr>
              <a:t> («почва–момент»). При нарушении почвенного покрова резко ослабевает биологический круговорот, в котором превалируют обменные процессы, и усиливается геологический, преимущественно в своих деструктивных проявлениях, таких как эрозионные и дефляционные процессы.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353872"/>
            <a:ext cx="4300824" cy="2867215"/>
          </a:xfrm>
        </p:spPr>
      </p:pic>
    </p:spTree>
    <p:extLst>
      <p:ext uri="{BB962C8B-B14F-4D97-AF65-F5344CB8AC3E}">
        <p14:creationId xmlns:p14="http://schemas.microsoft.com/office/powerpoint/2010/main" val="35384284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9" y="332656"/>
            <a:ext cx="3960440" cy="6120679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solidFill>
                  <a:schemeClr val="tx1"/>
                </a:solidFill>
              </a:rPr>
              <a:t>Эволюция почвенного покрова</a:t>
            </a:r>
            <a:r>
              <a:rPr lang="ru-RU" sz="1200" dirty="0">
                <a:solidFill>
                  <a:schemeClr val="tx1"/>
                </a:solidFill>
              </a:rPr>
              <a:t> происходит под воздействием: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внутренних процессов, протекающих в самой почве при относительно неизменных внешних условиях (</a:t>
            </a:r>
            <a:r>
              <a:rPr lang="ru-RU" sz="1200" i="1" dirty="0">
                <a:solidFill>
                  <a:schemeClr val="tx1"/>
                </a:solidFill>
              </a:rPr>
              <a:t>саморазвитие</a:t>
            </a:r>
            <a:r>
              <a:rPr lang="ru-RU" sz="1200" dirty="0">
                <a:solidFill>
                  <a:schemeClr val="tx1"/>
                </a:solidFill>
              </a:rPr>
              <a:t>, скорость которого снижается по мере увеличения продолжительности периода неизменности внешних факторов);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климатических условий, испытывающих за длительное время колебания или направленные изменения (</a:t>
            </a:r>
            <a:r>
              <a:rPr lang="ru-RU" sz="1200" i="1" dirty="0">
                <a:solidFill>
                  <a:schemeClr val="tx1"/>
                </a:solidFill>
              </a:rPr>
              <a:t>климатическая эволюция</a:t>
            </a:r>
            <a:r>
              <a:rPr lang="ru-RU" sz="1200" dirty="0">
                <a:solidFill>
                  <a:schemeClr val="tx1"/>
                </a:solidFill>
              </a:rPr>
              <a:t>, наиболее ярко проявляющаяся на природных рубежах, таких как тундра-лес и лес-степь);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постоянного, периодического или эпизодического </a:t>
            </a:r>
            <a:r>
              <a:rPr lang="ru-RU" sz="1200" dirty="0" err="1">
                <a:solidFill>
                  <a:schemeClr val="tx1"/>
                </a:solidFill>
              </a:rPr>
              <a:t>привноса</a:t>
            </a:r>
            <a:r>
              <a:rPr lang="ru-RU" sz="1200" dirty="0">
                <a:solidFill>
                  <a:schemeClr val="tx1"/>
                </a:solidFill>
              </a:rPr>
              <a:t> извне вещества, включаемого в процессы почвообразования по мере поступления (</a:t>
            </a:r>
            <a:r>
              <a:rPr lang="ru-RU" sz="1200" i="1" dirty="0" err="1">
                <a:solidFill>
                  <a:schemeClr val="tx1"/>
                </a:solidFill>
              </a:rPr>
              <a:t>седиментационная</a:t>
            </a:r>
            <a:r>
              <a:rPr lang="ru-RU" sz="1200" i="1" dirty="0">
                <a:solidFill>
                  <a:schemeClr val="tx1"/>
                </a:solidFill>
              </a:rPr>
              <a:t> эволюция</a:t>
            </a:r>
            <a:r>
              <a:rPr lang="ru-RU" sz="1200" dirty="0">
                <a:solidFill>
                  <a:schemeClr val="tx1"/>
                </a:solidFill>
              </a:rPr>
              <a:t>, проявляющаяся на поймах, в вулканических районах и т.п.).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При стабильных внешних условиях происходит постепенное увеличение мощности </a:t>
            </a:r>
            <a:r>
              <a:rPr lang="ru-RU" sz="1200" dirty="0" err="1">
                <a:solidFill>
                  <a:schemeClr val="tx1"/>
                </a:solidFill>
              </a:rPr>
              <a:t>гумусированных</a:t>
            </a:r>
            <a:r>
              <a:rPr lang="ru-RU" sz="1200" dirty="0">
                <a:solidFill>
                  <a:schemeClr val="tx1"/>
                </a:solidFill>
              </a:rPr>
              <a:t> горизонтов. Так, слой чернозема (горизонты А</a:t>
            </a:r>
            <a:r>
              <a:rPr lang="ru-RU" sz="1200" baseline="-25000" dirty="0">
                <a:solidFill>
                  <a:schemeClr val="tx1"/>
                </a:solidFill>
              </a:rPr>
              <a:t>1</a:t>
            </a:r>
            <a:r>
              <a:rPr lang="ru-RU" sz="1200" dirty="0">
                <a:solidFill>
                  <a:schemeClr val="tx1"/>
                </a:solidFill>
              </a:rPr>
              <a:t> + АВ) мощностью 50 см формируется за 700-800 лет, мощностью 60-70 см – за 2000 лет, мощностью 70-78 см – за 3000 </a:t>
            </a:r>
            <a:r>
              <a:rPr lang="ru-RU" sz="1200" dirty="0" smtClean="0">
                <a:solidFill>
                  <a:schemeClr val="tx1"/>
                </a:solidFill>
              </a:rPr>
              <a:t>лет.</a:t>
            </a:r>
            <a:endParaRPr lang="ru-RU" sz="12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i="1" dirty="0">
                <a:solidFill>
                  <a:schemeClr val="tx1"/>
                </a:solidFill>
              </a:rPr>
              <a:t>Антропогенная эволюция почв</a:t>
            </a:r>
            <a:r>
              <a:rPr lang="ru-RU" sz="1200" dirty="0">
                <a:solidFill>
                  <a:schemeClr val="tx1"/>
                </a:solidFill>
              </a:rPr>
              <a:t> происходит в историческом масштабе времени, вследствие сельскохозяйственного </a:t>
            </a:r>
            <a:r>
              <a:rPr lang="ru-RU" sz="1200" dirty="0" smtClean="0">
                <a:solidFill>
                  <a:schemeClr val="tx1"/>
                </a:solidFill>
              </a:rPr>
              <a:t>освоения.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С</a:t>
            </a:r>
            <a:r>
              <a:rPr lang="ru-RU" sz="1200" dirty="0" smtClean="0">
                <a:solidFill>
                  <a:schemeClr val="tx1"/>
                </a:solidFill>
              </a:rPr>
              <a:t>ельскохозяйственное </a:t>
            </a:r>
            <a:r>
              <a:rPr lang="ru-RU" sz="1200" dirty="0">
                <a:solidFill>
                  <a:schemeClr val="tx1"/>
                </a:solidFill>
              </a:rPr>
              <a:t>использование может как улучшать, так и ухудшать агрономические свойства почв, и соотношение между этими тенденциями находится в зависимости от уровня культуры земледелия.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4" y="1354989"/>
            <a:ext cx="4519693" cy="3010115"/>
          </a:xfrm>
        </p:spPr>
      </p:pic>
    </p:spTree>
    <p:extLst>
      <p:ext uri="{BB962C8B-B14F-4D97-AF65-F5344CB8AC3E}">
        <p14:creationId xmlns:p14="http://schemas.microsoft.com/office/powerpoint/2010/main" val="4123809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9" y="404664"/>
            <a:ext cx="4104456" cy="6048671"/>
          </a:xfrm>
        </p:spPr>
        <p:txBody>
          <a:bodyPr>
            <a:normAutofit fontScale="92500"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Виды антропогенной деградации почв</a:t>
            </a:r>
            <a:r>
              <a:rPr lang="ru-RU" sz="1400" dirty="0">
                <a:solidFill>
                  <a:schemeClr val="tx1"/>
                </a:solidFill>
              </a:rPr>
              <a:t>. Деградация почв вследствие деятельности человека может происходить как при неэффективном сельскохозяйственном использовании, так и при других видах землепользования.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b="1" i="1" dirty="0" err="1">
                <a:solidFill>
                  <a:schemeClr val="tx1"/>
                </a:solidFill>
              </a:rPr>
              <a:t>Геоэкологические</a:t>
            </a:r>
            <a:r>
              <a:rPr lang="ru-RU" sz="1400" b="1" i="1" dirty="0">
                <a:solidFill>
                  <a:schemeClr val="tx1"/>
                </a:solidFill>
              </a:rPr>
              <a:t> последствия низкой культуры земледелия</a:t>
            </a:r>
            <a:r>
              <a:rPr lang="ru-RU" sz="1400" dirty="0">
                <a:solidFill>
                  <a:schemeClr val="tx1"/>
                </a:solidFill>
              </a:rPr>
              <a:t> включают, прежде всего, эрозию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Использование тяжелых сельскохозяйственных и транспортных машин  влечет за собой </a:t>
            </a:r>
            <a:r>
              <a:rPr lang="ru-RU" sz="1400" i="1" dirty="0" err="1">
                <a:solidFill>
                  <a:schemeClr val="tx1"/>
                </a:solidFill>
              </a:rPr>
              <a:t>агрогенное</a:t>
            </a:r>
            <a:r>
              <a:rPr lang="ru-RU" sz="1400" i="1" dirty="0">
                <a:solidFill>
                  <a:schemeClr val="tx1"/>
                </a:solidFill>
              </a:rPr>
              <a:t> переуплотнение почв</a:t>
            </a:r>
            <a:r>
              <a:rPr lang="ru-RU" sz="1400" dirty="0">
                <a:solidFill>
                  <a:schemeClr val="tx1"/>
                </a:solidFill>
              </a:rPr>
              <a:t>, сопровождающееся нарушением структуры почв и ухудшением водно-воздушного и питательного режима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С древнейших времен для повышения эффективности земледелия применяется </a:t>
            </a:r>
            <a:r>
              <a:rPr lang="ru-RU" sz="1400" dirty="0" smtClean="0">
                <a:solidFill>
                  <a:schemeClr val="tx1"/>
                </a:solidFill>
              </a:rPr>
              <a:t>орошение, что в условиях жаркого климата влечет за собой засоление.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b="1" i="1" dirty="0" err="1" smtClean="0">
                <a:solidFill>
                  <a:schemeClr val="tx1"/>
                </a:solidFill>
              </a:rPr>
              <a:t>Геоэкологические</a:t>
            </a:r>
            <a:r>
              <a:rPr lang="ru-RU" sz="1400" b="1" i="1" dirty="0" smtClean="0">
                <a:solidFill>
                  <a:schemeClr val="tx1"/>
                </a:solidFill>
              </a:rPr>
              <a:t> </a:t>
            </a:r>
            <a:r>
              <a:rPr lang="ru-RU" sz="1400" b="1" i="1" dirty="0">
                <a:solidFill>
                  <a:schemeClr val="tx1"/>
                </a:solidFill>
              </a:rPr>
              <a:t>последствия избыточного выпаса скота</a:t>
            </a:r>
            <a:r>
              <a:rPr lang="ru-RU" sz="1400" dirty="0">
                <a:solidFill>
                  <a:schemeClr val="tx1"/>
                </a:solidFill>
              </a:rPr>
              <a:t> связаны с </a:t>
            </a:r>
            <a:r>
              <a:rPr lang="ru-RU" sz="1400" dirty="0" err="1">
                <a:solidFill>
                  <a:schemeClr val="tx1"/>
                </a:solidFill>
              </a:rPr>
              <a:t>вытаптыванием</a:t>
            </a:r>
            <a:r>
              <a:rPr lang="ru-RU" sz="1400" dirty="0">
                <a:solidFill>
                  <a:schemeClr val="tx1"/>
                </a:solidFill>
              </a:rPr>
              <a:t> почв и деградацией растительности. Это особенно проявляется в сухие периоды и влечет за собой развитие эоловых и эрозионных процессов, приводящих к необратимой деградации почв – </a:t>
            </a:r>
            <a:r>
              <a:rPr lang="ru-RU" sz="1400" i="1" dirty="0">
                <a:solidFill>
                  <a:schemeClr val="tx1"/>
                </a:solidFill>
              </a:rPr>
              <a:t>опустыниванию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  <a:endParaRPr lang="ru-RU" sz="1400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b="1" i="1" dirty="0">
                <a:solidFill>
                  <a:schemeClr val="tx1"/>
                </a:solidFill>
              </a:rPr>
              <a:t>Загрязнение почв</a:t>
            </a:r>
            <a:r>
              <a:rPr lang="ru-RU" sz="1400" dirty="0">
                <a:solidFill>
                  <a:schemeClr val="tx1"/>
                </a:solidFill>
              </a:rPr>
              <a:t> – менее известная, но едва ли не более острая проблема. Основными загрязнителями почв являются металлы и их соединения, радиоактивные вещества, пестициды, нефтепродукты.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30" y="1357327"/>
            <a:ext cx="4525678" cy="3007777"/>
          </a:xfrm>
        </p:spPr>
      </p:pic>
    </p:spTree>
    <p:extLst>
      <p:ext uri="{BB962C8B-B14F-4D97-AF65-F5344CB8AC3E}">
        <p14:creationId xmlns:p14="http://schemas.microsoft.com/office/powerpoint/2010/main" val="15637709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404664"/>
            <a:ext cx="4166175" cy="6120679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Функции растительных сообществ</a:t>
            </a:r>
            <a:r>
              <a:rPr lang="ru-RU" sz="1400" dirty="0">
                <a:solidFill>
                  <a:schemeClr val="tx1"/>
                </a:solidFill>
              </a:rPr>
              <a:t>, также как и функции почвы, реализуются на локальном (экосистемы, ландшафты) и глобальном (биосфера) уровнях.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Растительность Земли обеспечивает </a:t>
            </a:r>
            <a:r>
              <a:rPr lang="ru-RU" sz="1400" b="1" i="1" dirty="0">
                <a:solidFill>
                  <a:schemeClr val="tx1"/>
                </a:solidFill>
              </a:rPr>
              <a:t>поддержание газового состава атмосферы и теплового баланса Земли</a:t>
            </a:r>
            <a:r>
              <a:rPr lang="ru-RU" sz="1400" dirty="0">
                <a:solidFill>
                  <a:schemeClr val="tx1"/>
                </a:solidFill>
              </a:rPr>
              <a:t>. Важнейшую роль в этом играет растительность суши, ежегодно поглощавшая в </a:t>
            </a:r>
            <a:r>
              <a:rPr lang="ru-RU" sz="1400" dirty="0" err="1">
                <a:solidFill>
                  <a:schemeClr val="tx1"/>
                </a:solidFill>
              </a:rPr>
              <a:t>доагрикультурный</a:t>
            </a:r>
            <a:r>
              <a:rPr lang="ru-RU" sz="1400" dirty="0">
                <a:solidFill>
                  <a:schemeClr val="tx1"/>
                </a:solidFill>
              </a:rPr>
              <a:t> период 26,6 х 10</a:t>
            </a:r>
            <a:r>
              <a:rPr lang="ru-RU" sz="1400" baseline="30000" dirty="0">
                <a:solidFill>
                  <a:schemeClr val="tx1"/>
                </a:solidFill>
              </a:rPr>
              <a:t>10</a:t>
            </a:r>
            <a:r>
              <a:rPr lang="ru-RU" sz="1400" dirty="0">
                <a:solidFill>
                  <a:schemeClr val="tx1"/>
                </a:solidFill>
              </a:rPr>
              <a:t> т диоксида углерода и выделявшая 21,6 х 10</a:t>
            </a:r>
            <a:r>
              <a:rPr lang="ru-RU" sz="1400" baseline="30000" dirty="0">
                <a:solidFill>
                  <a:schemeClr val="tx1"/>
                </a:solidFill>
              </a:rPr>
              <a:t>10</a:t>
            </a:r>
            <a:r>
              <a:rPr lang="ru-RU" sz="1400" dirty="0">
                <a:solidFill>
                  <a:schemeClr val="tx1"/>
                </a:solidFill>
              </a:rPr>
              <a:t> т кислорода. В связи с деятельностью человека в настоящее время эти величины сократились примерно на 25%. </a:t>
            </a:r>
            <a:endParaRPr lang="ru-RU" sz="1400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b="1" i="1" dirty="0" smtClean="0">
                <a:solidFill>
                  <a:schemeClr val="tx1"/>
                </a:solidFill>
              </a:rPr>
              <a:t>Влияние на альбедо Земли</a:t>
            </a:r>
            <a:r>
              <a:rPr lang="ru-RU" sz="1400" dirty="0" smtClean="0">
                <a:solidFill>
                  <a:schemeClr val="tx1"/>
                </a:solidFill>
              </a:rPr>
              <a:t>. Естественная </a:t>
            </a:r>
            <a:r>
              <a:rPr lang="ru-RU" sz="1400" dirty="0">
                <a:solidFill>
                  <a:schemeClr val="tx1"/>
                </a:solidFill>
              </a:rPr>
              <a:t>растительность характеризуется следующими значениями альбедо: тундра 0,15-0,2; хвойные леса 0,1-0,15; лиственные леса 0,15-0,20; луга 0,15-0,25; сухая степь 0,2-0,3. При замене естественной растительности на обрабатываемые поля альбедо изменяется незначительно: у посевов зерновых, картофеля, хлопка оно составляет от 0,1 до 0,25. Альбедо существенно уменьшается при нарушении земель: до 0,05-0,15 у темных почв и 0,1-0,2 у влажных </a:t>
            </a:r>
            <a:r>
              <a:rPr lang="ru-RU" sz="1400" dirty="0" smtClean="0">
                <a:solidFill>
                  <a:schemeClr val="tx1"/>
                </a:solidFill>
              </a:rPr>
              <a:t>серых.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b="1" i="1" dirty="0">
                <a:solidFill>
                  <a:schemeClr val="tx1"/>
                </a:solidFill>
              </a:rPr>
              <a:t>Защита от эрозии</a:t>
            </a:r>
            <a:r>
              <a:rPr lang="ru-RU" sz="1400" dirty="0">
                <a:solidFill>
                  <a:schemeClr val="tx1"/>
                </a:solidFill>
              </a:rPr>
              <a:t>. По данным многочисленных исследований, сомкнутый растительный покров надежно защищает почву от эрозии, делая потери от нее незначительными.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4158461" cy="5544616"/>
          </a:xfrm>
        </p:spPr>
      </p:pic>
    </p:spTree>
    <p:extLst>
      <p:ext uri="{BB962C8B-B14F-4D97-AF65-F5344CB8AC3E}">
        <p14:creationId xmlns:p14="http://schemas.microsoft.com/office/powerpoint/2010/main" val="17197695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4166175" cy="6192687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</a:rPr>
              <a:t>Изменчивость растительного покрова</a:t>
            </a:r>
            <a:r>
              <a:rPr lang="ru-RU" sz="1200" dirty="0">
                <a:solidFill>
                  <a:schemeClr val="tx1"/>
                </a:solidFill>
              </a:rPr>
              <a:t>. Растительный покров формирует и постоянно изменяет среду своего обитания. Каждый вид потребляет из почвы те или иные элементы питания и продуцирует специфический по составу и количеству </a:t>
            </a:r>
            <a:r>
              <a:rPr lang="ru-RU" sz="1200" dirty="0" err="1">
                <a:solidFill>
                  <a:schemeClr val="tx1"/>
                </a:solidFill>
              </a:rPr>
              <a:t>опад</a:t>
            </a:r>
            <a:r>
              <a:rPr lang="ru-RU" sz="1200" dirty="0">
                <a:solidFill>
                  <a:schemeClr val="tx1"/>
                </a:solidFill>
              </a:rPr>
              <a:t>. Е</a:t>
            </a:r>
            <a:r>
              <a:rPr lang="ru-RU" sz="1200" dirty="0" smtClean="0">
                <a:solidFill>
                  <a:schemeClr val="tx1"/>
                </a:solidFill>
              </a:rPr>
              <a:t>сли </a:t>
            </a:r>
            <a:r>
              <a:rPr lang="ru-RU" sz="1200" dirty="0">
                <a:solidFill>
                  <a:schemeClr val="tx1"/>
                </a:solidFill>
              </a:rPr>
              <a:t>длительное время выращивать на одних и тех же участках одни и те же культуры, то уже через несколько лет наступит истощение почвы и падение продуктивности. Поэтому в земледелии практикуются </a:t>
            </a:r>
            <a:r>
              <a:rPr lang="ru-RU" sz="1200" dirty="0" smtClean="0">
                <a:solidFill>
                  <a:schemeClr val="tx1"/>
                </a:solidFill>
              </a:rPr>
              <a:t>севообороты. </a:t>
            </a:r>
            <a:r>
              <a:rPr lang="ru-RU" sz="1200" dirty="0">
                <a:solidFill>
                  <a:schemeClr val="tx1"/>
                </a:solidFill>
              </a:rPr>
              <a:t>Подобные явления существуют и в естественных условиях и называются </a:t>
            </a:r>
            <a:r>
              <a:rPr lang="ru-RU" sz="1200" b="1" i="1" dirty="0">
                <a:solidFill>
                  <a:schemeClr val="tx1"/>
                </a:solidFill>
              </a:rPr>
              <a:t>сукцессиями</a:t>
            </a:r>
            <a:r>
              <a:rPr lang="ru-RU" sz="1200" dirty="0">
                <a:solidFill>
                  <a:schemeClr val="tx1"/>
                </a:solidFill>
              </a:rPr>
              <a:t> – последовательными сменами растительных </a:t>
            </a:r>
            <a:r>
              <a:rPr lang="ru-RU" sz="1200" dirty="0" smtClean="0">
                <a:solidFill>
                  <a:schemeClr val="tx1"/>
                </a:solidFill>
              </a:rPr>
              <a:t>сообществ:</a:t>
            </a:r>
            <a:endParaRPr lang="ru-RU" sz="12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</a:rPr>
              <a:t>- </a:t>
            </a:r>
            <a:r>
              <a:rPr lang="ru-RU" sz="1200" dirty="0">
                <a:solidFill>
                  <a:schemeClr val="tx1"/>
                </a:solidFill>
              </a:rPr>
              <a:t>первичные сукцессии – формирование растительного покрова зонального типа на вновь образовавшихся местообитаниях (лавовых покровах, стенках срыва обвалов и </a:t>
            </a:r>
            <a:r>
              <a:rPr lang="ru-RU" sz="1200" dirty="0" smtClean="0">
                <a:solidFill>
                  <a:schemeClr val="tx1"/>
                </a:solidFill>
              </a:rPr>
              <a:t>оползней), </a:t>
            </a:r>
            <a:r>
              <a:rPr lang="ru-RU" sz="1200" dirty="0">
                <a:solidFill>
                  <a:schemeClr val="tx1"/>
                </a:solidFill>
              </a:rPr>
              <a:t>когда вначале появляются лишайники, затем травянистые, кустарники и т.д.;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флуктуации – непродолжительные и ненаправленные малые сдвиги состава или структуры популяций в ответ на небольшие нарушения, при которых продолжительность «возврата» сообщества в исходное состояние не должна превышать 10 лет.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циклические сукцессии (</a:t>
            </a:r>
            <a:r>
              <a:rPr lang="ru-RU" sz="1200" dirty="0" err="1">
                <a:solidFill>
                  <a:schemeClr val="tx1"/>
                </a:solidFill>
              </a:rPr>
              <a:t>демутации</a:t>
            </a:r>
            <a:r>
              <a:rPr lang="ru-RU" sz="1200" dirty="0">
                <a:solidFill>
                  <a:schemeClr val="tx1"/>
                </a:solidFill>
              </a:rPr>
              <a:t>) – восстановление компонентов растительности при их нарушении на площади, сопоставимой с площадью сообщества, что по времени обычно превышает 10 лет;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вторичные сукцессии – восстановление зрелого сообщества после масштабного нарушения (пожары, ураганы, рубки, вспышки </a:t>
            </a:r>
            <a:r>
              <a:rPr lang="ru-RU" sz="1200" dirty="0" err="1">
                <a:solidFill>
                  <a:schemeClr val="tx1"/>
                </a:solidFill>
              </a:rPr>
              <a:t>дендрофагов</a:t>
            </a:r>
            <a:r>
              <a:rPr lang="ru-RU" sz="1200" dirty="0">
                <a:solidFill>
                  <a:schemeClr val="tx1"/>
                </a:solidFill>
              </a:rPr>
              <a:t>);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вековые сукцессии (</a:t>
            </a:r>
            <a:r>
              <a:rPr lang="ru-RU" sz="1200" dirty="0" err="1">
                <a:solidFill>
                  <a:schemeClr val="tx1"/>
                </a:solidFill>
              </a:rPr>
              <a:t>гологенез</a:t>
            </a:r>
            <a:r>
              <a:rPr lang="ru-RU" sz="1200" dirty="0">
                <a:solidFill>
                  <a:schemeClr val="tx1"/>
                </a:solidFill>
              </a:rPr>
              <a:t>), протекающие в пределах ландшафта как результат длительных изменений климата и ландшафта (например, рост верховых болот в условиях плоскоравнинного рельефа и влажного климата).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732" y="1424317"/>
            <a:ext cx="4477943" cy="2796771"/>
          </a:xfrm>
        </p:spPr>
      </p:pic>
    </p:spTree>
    <p:extLst>
      <p:ext uri="{BB962C8B-B14F-4D97-AF65-F5344CB8AC3E}">
        <p14:creationId xmlns:p14="http://schemas.microsoft.com/office/powerpoint/2010/main" val="3003576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1" y="332656"/>
            <a:ext cx="4104456" cy="6192687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400" b="1" dirty="0" err="1">
                <a:solidFill>
                  <a:schemeClr val="tx1"/>
                </a:solidFill>
              </a:rPr>
              <a:t>Геоэкологическая</a:t>
            </a:r>
            <a:r>
              <a:rPr lang="ru-RU" sz="1400" b="1" dirty="0">
                <a:solidFill>
                  <a:schemeClr val="tx1"/>
                </a:solidFill>
              </a:rPr>
              <a:t> роль животного мира.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Животные </a:t>
            </a:r>
            <a:r>
              <a:rPr lang="ru-RU" sz="1400" dirty="0">
                <a:solidFill>
                  <a:schemeClr val="tx1"/>
                </a:solidFill>
              </a:rPr>
              <a:t>находятся в сложной взаимосвязи с почвой и растениями: занимают определенные места в трофических цепях, обогащают удобрениями и рыхлят почву. Животные определенных видов выполняют роль опылителей растений, распространителей их семян. Поедая биомассу растений и разлагая отмершее органическое вещество, животные содействуют ускорению биологического круговорота и повышению </a:t>
            </a:r>
            <a:r>
              <a:rPr lang="ru-RU" sz="1400" dirty="0" err="1">
                <a:solidFill>
                  <a:schemeClr val="tx1"/>
                </a:solidFill>
              </a:rPr>
              <a:t>биопродуктивности</a:t>
            </a:r>
            <a:r>
              <a:rPr lang="ru-RU" sz="1400" dirty="0">
                <a:solidFill>
                  <a:schemeClr val="tx1"/>
                </a:solidFill>
              </a:rPr>
              <a:t> экосистем. Микроорганизмы играют преобладающую роль в биохимическом разрушении загрязняющих веществ при процессах самоочищения, удерживают и концентрируют в почве азотистые соединения и другие необходимые растениям вещества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Любой вид занимает определенную экологическую нишу и в случае исчезновения заменяется другим, обычно более вредным с точки зрения человека. Любой вид является составной частью генетического фонда планеты. Хотя на животных приходится всего 2% биомассы, число их видов в 4,7 раза превышает число видов растений и в 17,7 раз – число видов </a:t>
            </a:r>
            <a:r>
              <a:rPr lang="ru-RU" sz="1400" dirty="0" smtClean="0">
                <a:solidFill>
                  <a:schemeClr val="tx1"/>
                </a:solidFill>
              </a:rPr>
              <a:t>грибов, </a:t>
            </a:r>
            <a:r>
              <a:rPr lang="ru-RU" sz="1400" dirty="0">
                <a:solidFill>
                  <a:schemeClr val="tx1"/>
                </a:solidFill>
              </a:rPr>
              <a:t>что определяет роль животного мира в обеспечении биоразнообразия.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76" y="1484784"/>
            <a:ext cx="4608513" cy="2880320"/>
          </a:xfrm>
        </p:spPr>
      </p:pic>
    </p:spTree>
    <p:extLst>
      <p:ext uri="{BB962C8B-B14F-4D97-AF65-F5344CB8AC3E}">
        <p14:creationId xmlns:p14="http://schemas.microsoft.com/office/powerpoint/2010/main" val="30367611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4238183" cy="612067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П</a:t>
            </a:r>
            <a:r>
              <a:rPr lang="ru-RU" sz="1400" b="1" dirty="0" smtClean="0">
                <a:solidFill>
                  <a:schemeClr val="tx1"/>
                </a:solidFill>
              </a:rPr>
              <a:t>роблемы </a:t>
            </a:r>
            <a:r>
              <a:rPr lang="ru-RU" sz="1400" b="1" dirty="0">
                <a:solidFill>
                  <a:schemeClr val="tx1"/>
                </a:solidFill>
              </a:rPr>
              <a:t>взаимодействия объектов животного мира и хозяйственных объектов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  <a:endParaRPr lang="ru-RU" sz="1400" dirty="0" smtClean="0">
              <a:solidFill>
                <a:schemeClr val="tx1"/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</a:rPr>
              <a:t>Во </a:t>
            </a:r>
            <a:r>
              <a:rPr lang="ru-RU" sz="1400" dirty="0">
                <a:solidFill>
                  <a:schemeClr val="tx1"/>
                </a:solidFill>
              </a:rPr>
              <a:t>многих регионах России существуют проблемы взаимодействия лосей и автотранспорта: частыми становятся случаи ДТП с участием внезапно выбегающих на дорогу </a:t>
            </a:r>
            <a:r>
              <a:rPr lang="ru-RU" sz="1400" dirty="0" smtClean="0">
                <a:solidFill>
                  <a:schemeClr val="tx1"/>
                </a:solidFill>
              </a:rPr>
              <a:t>лосей. При </a:t>
            </a:r>
            <a:r>
              <a:rPr lang="ru-RU" sz="1400" dirty="0">
                <a:solidFill>
                  <a:schemeClr val="tx1"/>
                </a:solidFill>
              </a:rPr>
              <a:t>высокой плотности лоси создают серьезные проблемы возобновлению лесной растительности, обкусывая ветви и ломая вершинки соснового, осинового и ивового подроста.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Птицы, обитающие вблизи аэропортов, представляют опасность для взлетающих и совершающих посадку самолетов. Погибая при столкновениях с самолетами, птицы могут причинять им значительные повреждения, в </a:t>
            </a:r>
            <a:r>
              <a:rPr lang="ru-RU" sz="1400" dirty="0" err="1">
                <a:solidFill>
                  <a:schemeClr val="tx1"/>
                </a:solidFill>
              </a:rPr>
              <a:t>т.ч</a:t>
            </a:r>
            <a:r>
              <a:rPr lang="ru-RU" sz="1400" dirty="0">
                <a:solidFill>
                  <a:schemeClr val="tx1"/>
                </a:solidFill>
              </a:rPr>
              <a:t>. способные стать причиной авиакатастрофы. В связи с этим в мире практикуются разнообразные способы отпугивания птиц от аэродромов.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В степных районах, где обитают крупные птицы, </a:t>
            </a:r>
            <a:r>
              <a:rPr lang="ru-RU" sz="1400" dirty="0" smtClean="0">
                <a:solidFill>
                  <a:schemeClr val="tx1"/>
                </a:solidFill>
              </a:rPr>
              <a:t>при </a:t>
            </a:r>
            <a:r>
              <a:rPr lang="ru-RU" sz="1400" dirty="0" err="1" smtClean="0">
                <a:solidFill>
                  <a:schemeClr val="tx1"/>
                </a:solidFill>
              </a:rPr>
              <a:t>неэкологичных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конструкциях опор ЛЭП и подвески проводов птицы могут вызывать короткие замыкания, при которых гибнут сами и вызывают аварийные отключения электроснабжения.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Птицы и летучие мыши, поселяясь на чердаках и под крышами зданий, могут нарушать требования к их санитарному состоянию и содержанию. Отдельная группа санитарно-гигиенических проблем связана с синантропными животными.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Известно, что деятельность бобров по строительству плотин на малых реках вызывает застаивание воды, накопление значительной массы древесных остатков в руслах, ведет к заболачиванию прилегающих территорий, ухудшению условий произрастания древесной растительности.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31" y="1390650"/>
            <a:ext cx="4349982" cy="3262486"/>
          </a:xfrm>
        </p:spPr>
      </p:pic>
    </p:spTree>
    <p:extLst>
      <p:ext uri="{BB962C8B-B14F-4D97-AF65-F5344CB8AC3E}">
        <p14:creationId xmlns:p14="http://schemas.microsoft.com/office/powerpoint/2010/main" val="41878842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175351" cy="3096344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/>
                </a:solidFill>
                <a:effectLst/>
              </a:rPr>
              <a:t>8. ФИЗИЧЕСКИЕ </a:t>
            </a:r>
            <a:r>
              <a:rPr lang="ru-RU" sz="4400" dirty="0">
                <a:solidFill>
                  <a:schemeClr val="tx1"/>
                </a:solidFill>
                <a:effectLst/>
              </a:rPr>
              <a:t>АСПЕКТЫ ГЕОЭКОЛОГИИ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96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140968"/>
            <a:ext cx="8496944" cy="3240359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Присутствующие в окружающей среде физические поля (радиационные, электромагнитные, тепловые) продуцируются многочисленными природными и техногенными источниками. Физические поля являются проявлениями материально-энергетических потоков в биосфере. 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По характеру воздействия на биологические объекты физические поля (излучения) разделяются на </a:t>
            </a:r>
            <a:r>
              <a:rPr lang="ru-RU" sz="1600" i="1" dirty="0">
                <a:solidFill>
                  <a:schemeClr val="tx1"/>
                </a:solidFill>
              </a:rPr>
              <a:t>ионизирующие</a:t>
            </a:r>
            <a:r>
              <a:rPr lang="ru-RU" sz="1600" dirty="0">
                <a:solidFill>
                  <a:schemeClr val="tx1"/>
                </a:solidFill>
              </a:rPr>
              <a:t> (обладающие в силу своих энергетических характеристик способностью выбивать элементарные частицы из атомов в составе встречающихся на их пути молекул) и </a:t>
            </a:r>
            <a:r>
              <a:rPr lang="ru-RU" sz="1600" i="1" dirty="0">
                <a:solidFill>
                  <a:schemeClr val="tx1"/>
                </a:solidFill>
              </a:rPr>
              <a:t>неионизирующие</a:t>
            </a:r>
            <a:r>
              <a:rPr lang="ru-RU" sz="1600" dirty="0">
                <a:solidFill>
                  <a:schemeClr val="tx1"/>
                </a:solidFill>
              </a:rPr>
              <a:t>. Ионизирующие поля называют также радиационными, хотя в своем первоначальном значении слово «радиация» не было связано с явлением радиоактивности и означало любое излучение. Так, в метеорологии и климатологии словосочетание «солнечная радиация» остается вполне употребительным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62" y="692696"/>
            <a:ext cx="7638886" cy="2388386"/>
          </a:xfrm>
        </p:spPr>
      </p:pic>
    </p:spTree>
    <p:extLst>
      <p:ext uri="{BB962C8B-B14F-4D97-AF65-F5344CB8AC3E}">
        <p14:creationId xmlns:p14="http://schemas.microsoft.com/office/powerpoint/2010/main" val="2756926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175351" cy="3096344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2. МЕТОДЫ </a:t>
            </a:r>
            <a:r>
              <a:rPr lang="ru-RU" sz="4400" dirty="0" smtClean="0">
                <a:solidFill>
                  <a:schemeClr val="tx1"/>
                </a:solidFill>
              </a:rPr>
              <a:t>ГЕОЭКОЛОГИЧЕСКИХ ИССЛЕДОВАНИЙ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817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4752528" cy="6120679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chemeClr val="tx1"/>
                </a:solidFill>
              </a:rPr>
              <a:t>Природный радиационный фон</a:t>
            </a:r>
            <a:r>
              <a:rPr lang="ru-RU" sz="1200" dirty="0" smtClean="0">
                <a:solidFill>
                  <a:schemeClr val="tx1"/>
                </a:solidFill>
              </a:rPr>
              <a:t>. Биосфера, как часть географической оболочки, сформирована в условиях естественного радиационного фона. Ионизирующая радиация была одним из источников энергии, необходимых для возникновения и эволюции жизни на Земле.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</a:rPr>
              <a:t>Как </a:t>
            </a:r>
            <a:r>
              <a:rPr lang="ru-RU" sz="1200" dirty="0">
                <a:solidFill>
                  <a:schemeClr val="tx1"/>
                </a:solidFill>
              </a:rPr>
              <a:t>известно из физики, основным источником ионизирующих излучений является радиоактивный распад </a:t>
            </a:r>
            <a:r>
              <a:rPr lang="ru-RU" sz="12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процесс самопроизвольного превращения неустойчивых атомных ядер в более устойчивые, характеризующиеся большей энергией связи на нуклон. В природе существует 3 вида радиоактивного распада: α-распад, при котором выделяются ядра атомов гелия, β-распад, при котором выделяются электроны, и γ-распад, при котором выделяются γ-кванты, обладающие наиболее высокой проникающей способностью. К ионизирующим излучениям относятся также потоки нейтронов и рентгеновские лучи.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Источниками природного радиационного фона являются космические лучи и радиоактивные элементы в горных породах. Космическое излучение подразделяется на первичное и вторичное. </a:t>
            </a:r>
            <a:r>
              <a:rPr lang="ru-RU" sz="1200" i="1" dirty="0">
                <a:solidFill>
                  <a:schemeClr val="tx1"/>
                </a:solidFill>
              </a:rPr>
              <a:t>Первичное излучение</a:t>
            </a:r>
            <a:r>
              <a:rPr lang="ru-RU" sz="1200" dirty="0">
                <a:solidFill>
                  <a:schemeClr val="tx1"/>
                </a:solidFill>
              </a:rPr>
              <a:t> формируется в космическом пространстве, за счет потоков частиц и излучений Солнца, других звезд, ядра галактики. Входящие в состав первичных излучений протоны, нейтроны и тяжелые частицы высоких энергий в верхних слоях атмосферы взаимодействуют с ядрами атомов азота, кислорода и других газов, выбивают из них электроны, нейтроны, протоны, которые в свою очередь взаимодействуют с другими атомами. В результате этого количество частиц лавинообразно растет, что приводит к образованию </a:t>
            </a:r>
            <a:r>
              <a:rPr lang="ru-RU" sz="1200" i="1" dirty="0">
                <a:solidFill>
                  <a:schemeClr val="tx1"/>
                </a:solidFill>
              </a:rPr>
              <a:t>вторичного космического излучения</a:t>
            </a:r>
            <a:r>
              <a:rPr lang="ru-RU" sz="1200" dirty="0">
                <a:solidFill>
                  <a:schemeClr val="tx1"/>
                </a:solidFill>
              </a:rPr>
              <a:t>. </a:t>
            </a:r>
            <a:endParaRPr lang="ru-RU" sz="1200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Второй источник природного радиационного фона – излучения радиоактивных изотопов (</a:t>
            </a:r>
            <a:r>
              <a:rPr lang="ru-RU" sz="1200" baseline="30000" dirty="0">
                <a:solidFill>
                  <a:schemeClr val="tx1"/>
                </a:solidFill>
              </a:rPr>
              <a:t>238</a:t>
            </a:r>
            <a:r>
              <a:rPr lang="en-US" sz="1200" dirty="0">
                <a:solidFill>
                  <a:schemeClr val="tx1"/>
                </a:solidFill>
              </a:rPr>
              <a:t>U</a:t>
            </a:r>
            <a:r>
              <a:rPr lang="ru-RU" sz="1200" dirty="0">
                <a:solidFill>
                  <a:schemeClr val="tx1"/>
                </a:solidFill>
              </a:rPr>
              <a:t>, </a:t>
            </a:r>
            <a:r>
              <a:rPr lang="ru-RU" sz="1200" baseline="30000" dirty="0">
                <a:solidFill>
                  <a:schemeClr val="tx1"/>
                </a:solidFill>
              </a:rPr>
              <a:t>232</a:t>
            </a:r>
            <a:r>
              <a:rPr lang="en-US" sz="1200" dirty="0" err="1">
                <a:solidFill>
                  <a:schemeClr val="tx1"/>
                </a:solidFill>
              </a:rPr>
              <a:t>Th</a:t>
            </a:r>
            <a:r>
              <a:rPr lang="ru-RU" sz="1200" dirty="0">
                <a:solidFill>
                  <a:schemeClr val="tx1"/>
                </a:solidFill>
              </a:rPr>
              <a:t>, </a:t>
            </a:r>
            <a:r>
              <a:rPr lang="ru-RU" sz="1200" baseline="30000" dirty="0">
                <a:solidFill>
                  <a:schemeClr val="tx1"/>
                </a:solidFill>
              </a:rPr>
              <a:t>40</a:t>
            </a:r>
            <a:r>
              <a:rPr lang="ru-RU" sz="1200" dirty="0">
                <a:solidFill>
                  <a:schemeClr val="tx1"/>
                </a:solidFill>
              </a:rPr>
              <a:t>К и др.), содержащихся в горных породах.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89" y="1175178"/>
            <a:ext cx="3678424" cy="2757878"/>
          </a:xfrm>
        </p:spPr>
      </p:pic>
    </p:spTree>
    <p:extLst>
      <p:ext uri="{BB962C8B-B14F-4D97-AF65-F5344CB8AC3E}">
        <p14:creationId xmlns:p14="http://schemas.microsoft.com/office/powerpoint/2010/main" val="16036380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4022159" cy="590465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400" b="1" dirty="0">
                <a:solidFill>
                  <a:schemeClr val="tx1"/>
                </a:solidFill>
              </a:rPr>
              <a:t>Единицы измерения радиоактивности</a:t>
            </a:r>
            <a:r>
              <a:rPr lang="ru-RU" sz="1400" dirty="0">
                <a:solidFill>
                  <a:schemeClr val="tx1"/>
                </a:solidFill>
              </a:rPr>
              <a:t>. Исходной величиной в системе СИ является беккерель (Бк) </a:t>
            </a:r>
            <a:r>
              <a:rPr lang="ru-RU" sz="14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1 распад в секунду. </a:t>
            </a:r>
            <a:r>
              <a:rPr lang="ru-RU" sz="1400" i="1" dirty="0">
                <a:solidFill>
                  <a:schemeClr val="tx1"/>
                </a:solidFill>
              </a:rPr>
              <a:t>Дозой облучения</a:t>
            </a:r>
            <a:r>
              <a:rPr lang="ru-RU" sz="1400" dirty="0">
                <a:solidFill>
                  <a:schemeClr val="tx1"/>
                </a:solidFill>
              </a:rPr>
              <a:t> называется количество энергии излучения, переданной тканям организма. Поглощенные дозы измеряются в </a:t>
            </a:r>
            <a:r>
              <a:rPr lang="ru-RU" sz="1400" dirty="0" err="1">
                <a:solidFill>
                  <a:schemeClr val="tx1"/>
                </a:solidFill>
              </a:rPr>
              <a:t>греях</a:t>
            </a:r>
            <a:r>
              <a:rPr lang="ru-RU" sz="1400" dirty="0">
                <a:solidFill>
                  <a:schemeClr val="tx1"/>
                </a:solidFill>
              </a:rPr>
              <a:t> (Гр), 1 грей равен 1 джоулю на килограмм массы. Однако при одинаковой поглощенной дозе α-излучение в 20 раз опаснее, чем β- и γ-излучение. Скорректированная с учетом этого доза называется эквивалентной дозой, измеряемой в </a:t>
            </a:r>
            <a:r>
              <a:rPr lang="ru-RU" sz="1400" dirty="0" err="1">
                <a:solidFill>
                  <a:schemeClr val="tx1"/>
                </a:solidFill>
              </a:rPr>
              <a:t>зивертах</a:t>
            </a:r>
            <a:r>
              <a:rPr lang="ru-RU" sz="1400" dirty="0">
                <a:solidFill>
                  <a:schemeClr val="tx1"/>
                </a:solidFill>
              </a:rPr>
              <a:t> (Зв</a:t>
            </a:r>
            <a:r>
              <a:rPr lang="ru-RU" sz="1400" dirty="0" smtClean="0">
                <a:solidFill>
                  <a:schemeClr val="tx1"/>
                </a:solidFill>
              </a:rPr>
              <a:t>). </a:t>
            </a:r>
            <a:endParaRPr lang="ru-RU" sz="1400" dirty="0">
              <a:solidFill>
                <a:schemeClr val="tx1"/>
              </a:solidFill>
            </a:endParaRP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Широко используются также внесистемные единицы, такие как кюри, бэр, рад. В кюри (Ки) измеряется количество предстоящих радиоактивных распадов. С учетом количества и изотопного состава радиоактивных веществ, 1 кюри соответствует числу распадов в 1 грамме </a:t>
            </a:r>
            <a:r>
              <a:rPr lang="ru-RU" sz="1400" baseline="30000" dirty="0">
                <a:solidFill>
                  <a:schemeClr val="tx1"/>
                </a:solidFill>
              </a:rPr>
              <a:t>226</a:t>
            </a:r>
            <a:r>
              <a:rPr lang="en-US" sz="1400" dirty="0">
                <a:solidFill>
                  <a:schemeClr val="tx1"/>
                </a:solidFill>
              </a:rPr>
              <a:t>Ra</a:t>
            </a:r>
            <a:r>
              <a:rPr lang="ru-RU" sz="1400" dirty="0">
                <a:solidFill>
                  <a:schemeClr val="tx1"/>
                </a:solidFill>
              </a:rPr>
              <a:t>, равняющемуся 3,7</a:t>
            </a:r>
            <a:r>
              <a:rPr lang="ru-RU" sz="1400" baseline="30000" dirty="0">
                <a:solidFill>
                  <a:schemeClr val="tx1"/>
                </a:solidFill>
              </a:rPr>
              <a:t>.</a:t>
            </a:r>
            <a:r>
              <a:rPr lang="ru-RU" sz="1400" dirty="0">
                <a:solidFill>
                  <a:schemeClr val="tx1"/>
                </a:solidFill>
              </a:rPr>
              <a:t>10</a:t>
            </a:r>
            <a:r>
              <a:rPr lang="ru-RU" sz="1400" baseline="30000" dirty="0">
                <a:solidFill>
                  <a:schemeClr val="tx1"/>
                </a:solidFill>
              </a:rPr>
              <a:t>10 </a:t>
            </a:r>
            <a:r>
              <a:rPr lang="ru-RU" sz="1400" dirty="0">
                <a:solidFill>
                  <a:schemeClr val="tx1"/>
                </a:solidFill>
              </a:rPr>
              <a:t>Бк. Рад </a:t>
            </a:r>
            <a:r>
              <a:rPr lang="ru-RU" sz="14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единица поглощенной дозы: 1 рад = 0,01 Гр. Бэр (биологический эквивалент рентгена) </a:t>
            </a:r>
            <a:r>
              <a:rPr lang="ru-RU" sz="14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единица эквивалентной дозы: 1 бэр = 0,01 Зв. Безопасной дозой для взрослого человека, подверженного воздействию излучений в связи с профессиональной деятельностью, считается 50 </a:t>
            </a:r>
            <a:r>
              <a:rPr lang="ru-RU" sz="1400" dirty="0" err="1">
                <a:solidFill>
                  <a:schemeClr val="tx1"/>
                </a:solidFill>
              </a:rPr>
              <a:t>миллизивертов</a:t>
            </a:r>
            <a:r>
              <a:rPr lang="ru-RU" sz="1400" dirty="0">
                <a:solidFill>
                  <a:schemeClr val="tx1"/>
                </a:solidFill>
              </a:rPr>
              <a:t> (</a:t>
            </a:r>
            <a:r>
              <a:rPr lang="ru-RU" sz="1400" dirty="0" err="1">
                <a:solidFill>
                  <a:schemeClr val="tx1"/>
                </a:solidFill>
              </a:rPr>
              <a:t>мЗв</a:t>
            </a:r>
            <a:r>
              <a:rPr lang="ru-RU" sz="1400" dirty="0">
                <a:solidFill>
                  <a:schemeClr val="tx1"/>
                </a:solidFill>
              </a:rPr>
              <a:t>) в </a:t>
            </a:r>
            <a:r>
              <a:rPr lang="ru-RU" sz="1400" dirty="0" smtClean="0">
                <a:solidFill>
                  <a:schemeClr val="tx1"/>
                </a:solidFill>
              </a:rPr>
              <a:t>год. </a:t>
            </a:r>
            <a:r>
              <a:rPr lang="ru-RU" sz="1400" dirty="0">
                <a:solidFill>
                  <a:schemeClr val="tx1"/>
                </a:solidFill>
              </a:rPr>
              <a:t>Коллективные дозы измеряются в человеко-</a:t>
            </a:r>
            <a:r>
              <a:rPr lang="ru-RU" sz="1400" dirty="0" err="1">
                <a:solidFill>
                  <a:schemeClr val="tx1"/>
                </a:solidFill>
              </a:rPr>
              <a:t>зивертах</a:t>
            </a:r>
            <a:r>
              <a:rPr lang="ru-RU" sz="1400" dirty="0">
                <a:solidFill>
                  <a:schemeClr val="tx1"/>
                </a:solidFill>
              </a:rPr>
              <a:t>. Уровень радиоактивного загрязнения измеряется в Ки/км</a:t>
            </a:r>
            <a:r>
              <a:rPr lang="ru-RU" sz="1400" baseline="30000" dirty="0">
                <a:solidFill>
                  <a:schemeClr val="tx1"/>
                </a:solidFill>
              </a:rPr>
              <a:t>2</a:t>
            </a:r>
            <a:r>
              <a:rPr lang="ru-RU" sz="1400" dirty="0">
                <a:solidFill>
                  <a:schemeClr val="tx1"/>
                </a:solidFill>
              </a:rPr>
              <a:t>; загрязненной считается территория, содержащая 1 Ки/км</a:t>
            </a:r>
            <a:r>
              <a:rPr lang="ru-RU" sz="1400" baseline="30000" dirty="0">
                <a:solidFill>
                  <a:schemeClr val="tx1"/>
                </a:solidFill>
              </a:rPr>
              <a:t>2 </a:t>
            </a:r>
            <a:r>
              <a:rPr lang="ru-RU" sz="1400" dirty="0">
                <a:solidFill>
                  <a:schemeClr val="tx1"/>
                </a:solidFill>
              </a:rPr>
              <a:t>и более.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214438"/>
            <a:ext cx="4392910" cy="3294682"/>
          </a:xfrm>
        </p:spPr>
      </p:pic>
    </p:spTree>
    <p:extLst>
      <p:ext uri="{BB962C8B-B14F-4D97-AF65-F5344CB8AC3E}">
        <p14:creationId xmlns:p14="http://schemas.microsoft.com/office/powerpoint/2010/main" val="15040138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4464496" cy="633670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400" b="1" dirty="0">
                <a:solidFill>
                  <a:schemeClr val="tx1"/>
                </a:solidFill>
              </a:rPr>
              <a:t>Физический механизм восприятия звука</a:t>
            </a:r>
            <a:r>
              <a:rPr lang="ru-RU" sz="1400" dirty="0">
                <a:solidFill>
                  <a:schemeClr val="tx1"/>
                </a:solidFill>
              </a:rPr>
              <a:t>. В основе возникающего звука лежат механические колебания упругих тел. В слое воздуха, непосредственного примыкающем к поверхности движущегося тела, возникают колебания, приводящие к образованию перемежающихся участков сгущения (сжатия) и разряжения. Эти сжатия и разряжения чередуются во времени и распространяются в стороны в виде продольной волны. Волна достигает уха и вызывает периодические колебания давления, которые воздействуют на слуховой анализатор, включающий ухо (наружное, среднее и внутреннее) и соответствующий отдел головного мозга. 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Физиологические ощущения одинаковых приростов громкости возникают при изменении силы звука не на одинаковое количество единиц, а в одинаковое количество раз: изменения давления с 1 до 10 бар, с 10 до 100 бар и т.д. воспринимаются как одинаковый прирост громкости. Слух, таким образом, одинаково реагирует не на абсолютные приросты частоты, а на ее относительные изменения. Данный физиологический механизм позволяет воспринимать слабые звуки, и в то же время избежать негативных последствий от воздействия наиболее сильных звуков. С учетом этих свойств слуха установлена логарифмическая шкала для измерения уровня звукового давления шума.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70" y="692696"/>
            <a:ext cx="4080718" cy="5256584"/>
          </a:xfrm>
        </p:spPr>
      </p:pic>
    </p:spTree>
    <p:extLst>
      <p:ext uri="{BB962C8B-B14F-4D97-AF65-F5344CB8AC3E}">
        <p14:creationId xmlns:p14="http://schemas.microsoft.com/office/powerpoint/2010/main" val="6739920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4166175" cy="6264696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Защита от шума</a:t>
            </a:r>
            <a:r>
              <a:rPr lang="ru-RU" sz="1400" dirty="0">
                <a:solidFill>
                  <a:schemeClr val="tx1"/>
                </a:solidFill>
              </a:rPr>
              <a:t> включает ряд направлений: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технические решения, способствующие снижению уровней шумности на основе совершенствования конструкций автомобилей, самолетов, станков и др. </a:t>
            </a:r>
            <a:r>
              <a:rPr lang="ru-RU" sz="14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наиболее эффективный путь к решению проблемы. Снижение уровней шумности достигается за счет использования прокладок, улучшения пригонки деталей, замены металлических деталей пластмассовыми, использования глушителей и т.п</a:t>
            </a:r>
            <a:r>
              <a:rPr lang="ru-RU" sz="1400" dirty="0" smtClean="0">
                <a:solidFill>
                  <a:schemeClr val="tx1"/>
                </a:solidFill>
              </a:rPr>
              <a:t>.;</a:t>
            </a:r>
            <a:endParaRPr lang="ru-RU" sz="1400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градостроительные и планировочные мероприятия, направленные на снижение воздействия шума на население путем застройки с учетом требований </a:t>
            </a:r>
            <a:r>
              <a:rPr lang="ru-RU" sz="1400" dirty="0" err="1">
                <a:solidFill>
                  <a:schemeClr val="tx1"/>
                </a:solidFill>
              </a:rPr>
              <a:t>шумозащиты</a:t>
            </a:r>
            <a:r>
              <a:rPr lang="ru-RU" sz="1400" dirty="0">
                <a:solidFill>
                  <a:schemeClr val="tx1"/>
                </a:solidFill>
              </a:rPr>
              <a:t>. Для этого предусматривается, в частности, прокладка широких улиц (50-100 м и более), размещение зданий торцом к магистрали, создание полос зеленых насаждений между проезжей частью и жилой застройкой, </a:t>
            </a:r>
            <a:r>
              <a:rPr lang="ru-RU" sz="1400" dirty="0" smtClean="0">
                <a:solidFill>
                  <a:schemeClr val="tx1"/>
                </a:solidFill>
              </a:rPr>
              <a:t>устройство </a:t>
            </a:r>
            <a:r>
              <a:rPr lang="ru-RU" sz="1400" dirty="0">
                <a:solidFill>
                  <a:schemeClr val="tx1"/>
                </a:solidFill>
              </a:rPr>
              <a:t>акустически непрозрачных </a:t>
            </a:r>
            <a:r>
              <a:rPr lang="ru-RU" sz="1400" dirty="0" err="1">
                <a:solidFill>
                  <a:schemeClr val="tx1"/>
                </a:solidFill>
              </a:rPr>
              <a:t>шумозащитных</a:t>
            </a:r>
            <a:r>
              <a:rPr lang="ru-RU" sz="1400" dirty="0">
                <a:solidFill>
                  <a:schemeClr val="tx1"/>
                </a:solidFill>
              </a:rPr>
              <a:t> стенок из синтетических материалов, </a:t>
            </a:r>
            <a:r>
              <a:rPr lang="ru-RU" sz="1400" dirty="0" smtClean="0">
                <a:solidFill>
                  <a:schemeClr val="tx1"/>
                </a:solidFill>
              </a:rPr>
              <a:t>вынос </a:t>
            </a:r>
            <a:r>
              <a:rPr lang="ru-RU" sz="1400" dirty="0">
                <a:solidFill>
                  <a:schemeClr val="tx1"/>
                </a:solidFill>
              </a:rPr>
              <a:t>аэропортов на достаточное расстояние от городов;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строительство </a:t>
            </a:r>
            <a:r>
              <a:rPr lang="ru-RU" sz="1400" dirty="0" err="1">
                <a:solidFill>
                  <a:schemeClr val="tx1"/>
                </a:solidFill>
              </a:rPr>
              <a:t>шумозащищенных</a:t>
            </a:r>
            <a:r>
              <a:rPr lang="ru-RU" sz="1400" dirty="0">
                <a:solidFill>
                  <a:schemeClr val="tx1"/>
                </a:solidFill>
              </a:rPr>
              <a:t> зданий с тройным остеклением, с высокой степенью герметичности, с использованием звукозащитных материалов в стенах и межэтажных перекрытиях;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использование индивидуальных средств защиты органов слуха (заглушки, наушники и т.п.).</a:t>
            </a:r>
          </a:p>
          <a:p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290840" cy="334361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20024"/>
            <a:ext cx="3168352" cy="271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147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9" y="260648"/>
            <a:ext cx="3960440" cy="640871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Электромагнитные поля (ЭМП) входят в число постоянных факторов, действующих в среде обитания человека и других биологических видов. Магнитное поле Земли оказывает сильное воздействие на перераспределение заряженных частиц в ближайшем к Земле космическом пространстве. Под воздействием потоков частиц («солнечный ветер») магнитное поле претерпевает кратковременные изменения (магнитные бури). Известно (в значительной степени благодаря работам А.Л. Чижевского) их влияние на обострение сердечно-сосудистых заболеваний, распространение эпидемий, динамику численности популяций и др.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</a:rPr>
              <a:t>Электромагнитное загрязнение</a:t>
            </a:r>
            <a:r>
              <a:rPr lang="ru-RU" sz="1400" dirty="0">
                <a:solidFill>
                  <a:schemeClr val="tx1"/>
                </a:solidFill>
              </a:rPr>
              <a:t> происходит в результате изменения электромагнитных свойств среды при функционировании линий электропередач, радио-, телевизионных и радиолокационных станций и др., вызывая глобальные и локальные геофизические аномалии. Механизм и степень влияния ЭМП на живые организмы изучены недостаточно. Сложность изучения биологического действия электромагнитных полей связана с тем, что, с одной стороны, их воздействие редко проявляется в чистом виде, подвержено сложной временной изменчивости и обычно сопровождается другими, часто более значимыми влияниями, с другой стороны, реакции организмов на ЭМП в значительной степени зависят от индивидуальных особенностей. Поэтому оценки воздействия ЭМП на здоровье человека часто бывают противоречивы.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464" y="1640518"/>
            <a:ext cx="4626781" cy="2580570"/>
          </a:xfrm>
        </p:spPr>
      </p:pic>
    </p:spTree>
    <p:extLst>
      <p:ext uri="{BB962C8B-B14F-4D97-AF65-F5344CB8AC3E}">
        <p14:creationId xmlns:p14="http://schemas.microsoft.com/office/powerpoint/2010/main" val="10148591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537</TotalTime>
  <Words>14126</Words>
  <Application>Microsoft Office PowerPoint</Application>
  <PresentationFormat>Экран (4:3)</PresentationFormat>
  <Paragraphs>381</Paragraphs>
  <Slides>94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95" baseType="lpstr">
      <vt:lpstr>Воздушный поток</vt:lpstr>
      <vt:lpstr>ФЕДЕРАЛЬНОЕ АГЕНТСТВО СВЯЗИ ФЕДЕРАЛЬНОЕ ГОСУДАРСТВЕННОЕ БЮДЖЕТНОЕ ОБРАЗОВАТЕЛЬНОЕ УЧРЕЖДЕНИЕ ВЫСШЕГО ОБРАЗОВАНИЯ «САНКТ-ПЕТЕРБУРГСКИЙ ГОСУДАРСТВЕННЫЙ УНИВЕРСИТЕТ ТЕЛЕКОММУНИКАЦИЙ ИМ. ПРОФ. М.А. БОНЧ-БРУЕВИЧА» (СПбГУТ)  Кафедра экологии и безопасности жизнедеятельности              КОМПЛЕКТ ПРЕЗЕНТАЦИЙ ПО ДИСЦИПЛИНЕ «ГЕОЭКОЛОГИЯ»  Направление подготовки 05.03.06 Экология и природопользование   Разработчик: профессор, д.г.н. Стурман В.И.   Санкт-Петербург 2018 </vt:lpstr>
      <vt:lpstr>ПРЕДМЕТ И ЗАДАЧИ ГЕОЭКОЛОГИИ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МЕТОДЫ ГЕОЭКОЛОГИЧЕСКИХ ИССЛЕДОВАНИЙ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Дистанционное зондирование природных объектов (продолжение)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С=∑(4QiPi/πRiUH) ̽̽ [(τU/Ri)+1] где:   С - средняя концентрация вещества (мг/м3) в слое перемешивания H; Pi - повторяемость направления переноса в i-ом секторе (в долях единицы); Qi - мощность источника загрязнения (тыс. т/год); Ri - расстояние от источника до контрольной точки (км); U - скорость ветра в слое перемешивания (км/сут.); H - высота слоя перемешивания (км);  - время присутствия примеси в атмосфере, определяющееся интенсивностью процессов химической трансформации и осаждения (сут.). </vt:lpstr>
      <vt:lpstr>3. СОДЕРЖАНИЕ И ВИДЫ ТЕХНОГЕННЫХ ВОЗДЕЙСТВИЙ НА ОКРУЖАЮЩУЮ СРЕДУ</vt:lpstr>
      <vt:lpstr>Презентация PowerPoint</vt:lpstr>
      <vt:lpstr>Презентация PowerPoint</vt:lpstr>
      <vt:lpstr>Презентация PowerPoint</vt:lpstr>
      <vt:lpstr>Презентация PowerPoint</vt:lpstr>
      <vt:lpstr>4. ГЕОЭКОЛОГИЯ АТМОСФЕРЫ</vt:lpstr>
      <vt:lpstr>Презентация PowerPoint</vt:lpstr>
      <vt:lpstr>Трансформации состава атмосферного воздуха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ГЛОБАЛЬНЫЕ АТМОСФЕРНЫЕ ПРОБЛЕМЫ</vt:lpstr>
      <vt:lpstr>Презентация PowerPoint</vt:lpstr>
      <vt:lpstr>Презентация PowerPoint</vt:lpstr>
      <vt:lpstr>На рубеже XX и XXI веков средства массовой информации (отнюдь не только профессиональные) обошла так называемая «клюшка Манна» - график изменения температур за последние века, получивший свое название по сходству формы с известным атрибутом хоккеистов, что стало своеобразным символом «климатического алярмизма». При этом инструментальными наблюдениями охвачены лишь последние 150 лет, тогда как предшествующий период характеризуется по косвенным данным – ширине древесных колец, кораллам и другим источникам, допускающим неоднозначную трактовку. Начавшиеся полтора-два века назад инструментальные наблюдения поначалу охватывали только города, с тех пор многократно выросшие и усилившие микроклиматические особенности, такие как «остров тепла». Работа М. Манна и др. вызвала бурную дискуссию в профессиональном сообществе. С. Макинтайр и Р. Маккитрик попытались воспроизвести исследование М. Манна с соавторами по тем же данным, но получили существенно отличающиеся результаты и опубликовали откорректированный вариант графика.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Проблема трансграничного переноса кислотообразующих выбросов была рассмотрена в 1979 году на Общеевропейском совещании по охране окружающей среды. В 1983 году вступила в силу «Конвенция о трансграничном загрязнении воздуха на большие расстояния». Впоследствии эта конвенция неоднократно продлялась и дополнялась. В США в 1989 г. была принята и впоследствии реализована программа борьбы с кислотными дождями; в 1990 г. – закон о чистом воздухе, предусматривавший значительное сокращение кислотообразующих выбросов от тепловых электростанций. Значительно сложнее складывается ситуация в регионе Восточной Азии, где выбросы кислотообразующих веществ продолжают увеличиваться. Энергетика Китая базируется главным образом на высокосернистом угле, добыча которого превышает 1 млрд. т., а доля угля в топливно-энергетическом балансе – 73,5%. Кислотные дожди от угольных теплоэлектростанций Китая представляют угрозу для всей Восточной Азии. В центре ареала выпадения кислотных дождей среднее значение рН опускается ниже 4 (в г. Чанша – 3,53; в г. Ханчжоу – 3,91). </vt:lpstr>
      <vt:lpstr>6. ГЕОЭКОЛОГИЯ ГИДРОСФЕРЫ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Обзоры загрязнения поверхностных и подземных вод содержатся в государственных докладах о состоянии окружающей среды. В докладах кратко  излагаются основные результаты мониторинга, проводимого Росгидрометом. Оценка качества воды по гидрохимическим показателям не всегда позволяет разграничить антропогенное загрязнение и высокий естественный фон, нередко превышающий гигиенические стандарты. </vt:lpstr>
      <vt:lpstr>Презентация PowerPoint</vt:lpstr>
      <vt:lpstr>Презентация PowerPoint</vt:lpstr>
      <vt:lpstr>7. ГЕОЭКОЛОГИЯ ЛИТОСФЕРЫ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ГЕОЭКОЛОГИЯ ПОЧВЕННО-РАСТИТЕЛЬНОГО ПОКРОВА И ЖИВОТНОГО МИРА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ФИЗИЧЕСКИЕ АСПЕКТЫ ГЕОЭКОЛОГИИ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СПОСОБЫ КАРТОГРАФИЧЕСКИХ ИЗОБРАЖЕНИЙ</dc:title>
  <dc:creator>Стурман</dc:creator>
  <cp:lastModifiedBy>Стурман</cp:lastModifiedBy>
  <cp:revision>58</cp:revision>
  <dcterms:created xsi:type="dcterms:W3CDTF">2014-02-07T06:36:36Z</dcterms:created>
  <dcterms:modified xsi:type="dcterms:W3CDTF">2018-09-09T05:04:02Z</dcterms:modified>
</cp:coreProperties>
</file>